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5" r:id="rId6"/>
    <p:sldId id="277" r:id="rId7"/>
    <p:sldId id="278" r:id="rId8"/>
    <p:sldId id="281" r:id="rId9"/>
    <p:sldId id="280" r:id="rId10"/>
    <p:sldId id="283" r:id="rId11"/>
    <p:sldId id="287" r:id="rId12"/>
    <p:sldId id="286" r:id="rId13"/>
    <p:sldId id="28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AF9F2-F95F-4DE6-833C-76C7F737276D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CD639-3F41-472E-B22C-B4D53AD36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4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Implementation</a:t>
            </a:r>
          </a:p>
          <a:p>
            <a:r>
              <a:rPr lang="en-US" sz="1200" dirty="0"/>
              <a:t>Governing Documents – City/County Ordinance</a:t>
            </a:r>
          </a:p>
          <a:p>
            <a:r>
              <a:rPr lang="en-US" sz="1200" dirty="0"/>
              <a:t>Collection (Relationship with lodging property)</a:t>
            </a:r>
          </a:p>
          <a:p>
            <a:r>
              <a:rPr lang="en-US" sz="1200" dirty="0"/>
              <a:t>Contract for Services with Marketing Partner</a:t>
            </a:r>
          </a:p>
          <a:p>
            <a:r>
              <a:rPr lang="en-US" sz="1200" dirty="0"/>
              <a:t>Up to 5% can be retained by taxing authority</a:t>
            </a:r>
          </a:p>
          <a:p>
            <a:r>
              <a:rPr lang="en-US" sz="1200" dirty="0"/>
              <a:t>95% to DMO</a:t>
            </a:r>
          </a:p>
          <a:p>
            <a:endParaRPr lang="en-US" sz="1200" dirty="0"/>
          </a:p>
          <a:p>
            <a:r>
              <a:rPr lang="en-US" sz="1200" dirty="0"/>
              <a:t>(Panelists share examples of their agreements, written, verbal, annual, on-going…no one-size-fits-all.)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1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Panelists share examples of how they spend lodging tax dollars to market.</a:t>
            </a:r>
          </a:p>
          <a:p>
            <a:r>
              <a:rPr lang="en-US" dirty="0"/>
              <a:t>Work with their boards. Promote regional/community assets</a:t>
            </a:r>
          </a:p>
          <a:p>
            <a:r>
              <a:rPr lang="en-US" dirty="0"/>
              <a:t>Heads in beds. </a:t>
            </a:r>
          </a:p>
          <a:p>
            <a:r>
              <a:rPr lang="en-US" sz="1200" dirty="0"/>
              <a:t>(Panelists share examples of economic benefits of tourism)</a:t>
            </a:r>
          </a:p>
          <a:p>
            <a:r>
              <a:rPr lang="en-US" sz="1200" dirty="0"/>
              <a:t>Examples of how lodging tax dollars are spent</a:t>
            </a:r>
          </a:p>
          <a:p>
            <a:r>
              <a:rPr lang="en-US" sz="1200" dirty="0"/>
              <a:t>Direct spending, indirect spending, </a:t>
            </a:r>
            <a:r>
              <a:rPr lang="en-US" sz="1200" dirty="0" err="1"/>
              <a:t>Zartico</a:t>
            </a:r>
            <a:r>
              <a:rPr lang="en-US" sz="1200" dirty="0"/>
              <a:t> statistics, value of employees (job numbers and spending) etc. Examples of events/activities that impact room/lodging tax revenue i.e. winter snow conditions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 opinions and examples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i.e. Fireworks, flower boxes, building and or maintenance of infrastructure, brick and mortar, building trails, expenses for community events EXCEPT for marketing support, etc.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(Panelists share examples of requests they’ve denied because the expenditure doesn’t fit)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D639-3F41-472E-B22C-B4D53AD365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5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40F5-F385-0B44-F672-E0E1A6B80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C4945-7FBE-08D0-A9E7-92ACF86A1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DB23-6F83-3FF2-9592-435BDED7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46285-B7B3-407D-1CCC-A6AC66AA6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DBF1-A0AB-91CE-671B-89ED443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4149-D4CE-DD32-7E1D-F7E6DD5A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B0B11-0F38-91FA-B7DB-1CA98B578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0116A-7739-1ECC-23ED-7F57DCFE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3DFE0-CCD2-8665-7FCD-7C98114C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60B76-7990-60C5-4A61-4F50FE7D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DDE0C-85E9-DC88-ACD9-1F751505C9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109F5-3112-A601-3610-579809973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21E66-8055-0761-6AB0-FB284A82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3C595-4DC7-9739-2F5C-21FA2188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89D96-A899-238E-C40F-BB9567E7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8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9618-56D2-87D6-61C9-EC1EE3E3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7A44E-1D0B-8488-376A-E7ADF68B7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3C509-4AF3-88F8-5011-E519BD4A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E3332-3A55-DEA6-D0F2-B7027EEA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AD81B-641D-4745-9132-9FD36488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521F-4DDA-5EDB-B63F-8E5EE3C7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15D9B-D784-690E-F1BD-2FA8F4E4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EBC24-42BF-56AC-1038-6889DF28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15A9F-2683-FB7F-EB1C-270BA570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F78C-F63D-4762-7AB4-20AF46A3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9F26-FB8B-B24B-F613-D9DE55A5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361D1-DC06-7DDF-F3F5-D55F58BEF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7629A-8BB9-040D-A079-6E33F9777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B54F2-4188-D192-5077-4A04CD7F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B9995-D39E-A9B2-0BBF-407AC281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13C45-C0E1-83FC-3B47-0D8F9EC4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8E7A-169E-88B9-E70F-494157C5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4F6BC-DEAC-E277-66DE-2B179F798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E46DE-86D3-2403-7913-36FBC222F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CC142-C6DA-D3D3-0208-CDAAB4A9A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04662-31E5-716B-EF37-4C16752CB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DC348-4DC0-78C2-54D1-D347D7AE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3B0D1-5E66-5C52-B512-EDD9A263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0C79D9-D290-256E-6887-2DF9EF83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4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3FD1-CA67-E073-9991-463218F9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4275D-8FD4-6F8C-EA1D-C8F3DDCC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4D37E-8044-6A22-AB5C-C87E530F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55B42-D896-DD49-9B52-13031A0C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4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338D0-47FB-69BA-5FB8-A1D51E27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BCC2D-2CE3-C778-4AB4-C40DC1FB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61070-2DA8-EC7D-C526-31CD193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9543-57D0-2F72-8CB8-EFF6BB9E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A19B1-7B75-48AE-1DC5-B19CED1C9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3BE23-14B9-CD62-C8FB-F6CC7F50C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1E9DB-6D2B-42DE-4624-B4A99315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A4DA3-04FB-FFC3-71C7-FE1E8EF0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814B-4669-589D-782C-42C63EB7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1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6F7F-1941-2EB0-853E-0C99835C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98907-76A1-7CD7-204B-84072BEF5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00301-67BC-9256-2FE7-A8AC477B0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D7767-34F0-97BD-B5E7-1F58CAF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7A29E-5073-1CD6-6CB2-429B68E3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8530-8A08-E8DE-670B-2F6C788A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5BE201-836B-1E39-888E-CB7D7BF8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F93CB-5875-946D-A032-530FE6E64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E856E-7AF7-DADE-0330-D4A25B04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101643-FEA6-4D0F-A108-C6CCB5BC748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7617-B258-881F-00E7-9070A7938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4954C-8893-9E5E-DE0C-82216F1B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BFD10-8079-4124-9DE8-4ED15214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1FDCD-C70A-E2A0-3C40-0204681B1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008" y="5026721"/>
            <a:ext cx="9398443" cy="1159200"/>
          </a:xfrm>
        </p:spPr>
        <p:txBody>
          <a:bodyPr anchor="ctr">
            <a:normAutofit fontScale="90000"/>
          </a:bodyPr>
          <a:lstStyle/>
          <a:p>
            <a:pPr algn="l"/>
            <a:br>
              <a:rPr lang="en-US" dirty="0">
                <a:solidFill>
                  <a:srgbClr val="76C64E"/>
                </a:solidFill>
              </a:rPr>
            </a:br>
            <a:r>
              <a:rPr lang="en-US" sz="4400" b="1" dirty="0">
                <a:solidFill>
                  <a:srgbClr val="76C64E"/>
                </a:solidFill>
              </a:rPr>
              <a:t>Lodging Tax </a:t>
            </a:r>
            <a:br>
              <a:rPr lang="en-US" sz="4400" b="1" dirty="0">
                <a:solidFill>
                  <a:srgbClr val="76C64E"/>
                </a:solidFill>
              </a:rPr>
            </a:br>
            <a:r>
              <a:rPr lang="en-US" sz="4400" b="1" dirty="0">
                <a:solidFill>
                  <a:srgbClr val="76C64E"/>
                </a:solidFill>
              </a:rPr>
              <a:t>in the Modern Era </a:t>
            </a:r>
            <a:endParaRPr lang="en-US" sz="4000" dirty="0">
              <a:solidFill>
                <a:srgbClr val="76C64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4254-9220-8562-1283-CA3EED9F3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9367" y="5799429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</a:rPr>
              <a:t>MNTA Education Summit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</a:rPr>
              <a:t>June 4,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D5FED-2E36-B05E-F36F-15FD28AF6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4" y="390832"/>
            <a:ext cx="1069613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9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16709-FE46-55F3-7D3C-C52B79B78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564529-9B23-A17D-00DB-AECB921B8AB9}"/>
              </a:ext>
            </a:extLst>
          </p:cNvPr>
          <p:cNvSpPr/>
          <p:nvPr/>
        </p:nvSpPr>
        <p:spPr>
          <a:xfrm>
            <a:off x="-322729" y="0"/>
            <a:ext cx="12574165" cy="7112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7D389-8AA2-7350-F35A-9C8DC822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041"/>
            <a:ext cx="10515600" cy="87664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Disclaimer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EF2A51-92C0-7C7F-0622-C6E97DD8F5C2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353082-B5FE-7897-6744-7DC856A4D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637" y="5310148"/>
            <a:ext cx="2798307" cy="1182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9A4200-C713-8183-14C8-2EAB9AC32912}"/>
              </a:ext>
            </a:extLst>
          </p:cNvPr>
          <p:cNvSpPr txBox="1"/>
          <p:nvPr/>
        </p:nvSpPr>
        <p:spPr>
          <a:xfrm>
            <a:off x="1782726" y="2447826"/>
            <a:ext cx="93179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information shared today should not be taken as legal counsel. Instead, it serves as a compilation of best practices that align with the intent of the legislation and the original purpose of the local lodging tax.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EFE85A-0AD7-B917-576D-613DBF91DA05}"/>
              </a:ext>
            </a:extLst>
          </p:cNvPr>
          <p:cNvCxnSpPr>
            <a:cxnSpLocks/>
          </p:cNvCxnSpPr>
          <p:nvPr/>
        </p:nvCxnSpPr>
        <p:spPr>
          <a:xfrm>
            <a:off x="838200" y="1263690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AF462-3BCC-ED37-A66E-1CEC25FB84A7}"/>
              </a:ext>
            </a:extLst>
          </p:cNvPr>
          <p:cNvCxnSpPr>
            <a:cxnSpLocks/>
          </p:cNvCxnSpPr>
          <p:nvPr/>
        </p:nvCxnSpPr>
        <p:spPr>
          <a:xfrm>
            <a:off x="7587743" y="1263690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8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88DB3-AE5D-A6E0-AF90-1DA69999C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9EACFC-BDF7-D401-E467-7B504E1C7776}"/>
              </a:ext>
            </a:extLst>
          </p:cNvPr>
          <p:cNvSpPr/>
          <p:nvPr/>
        </p:nvSpPr>
        <p:spPr>
          <a:xfrm>
            <a:off x="-113552" y="-59765"/>
            <a:ext cx="12574165" cy="738542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50291-06E4-84BE-0542-C7E43C59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 &amp;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573E06-0839-1325-37C7-26F398EF98BA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722F17-DAAB-268F-AB99-1B5596890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637" y="5310148"/>
            <a:ext cx="2798307" cy="11827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916F5C-2EA9-1619-A6BB-0F2E7A228E45}"/>
              </a:ext>
            </a:extLst>
          </p:cNvPr>
          <p:cNvCxnSpPr>
            <a:cxnSpLocks/>
          </p:cNvCxnSpPr>
          <p:nvPr/>
        </p:nvCxnSpPr>
        <p:spPr>
          <a:xfrm>
            <a:off x="1248937" y="1085155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8DD8AE-01A3-B541-8E6F-DBD368C0F01B}"/>
              </a:ext>
            </a:extLst>
          </p:cNvPr>
          <p:cNvCxnSpPr>
            <a:cxnSpLocks/>
          </p:cNvCxnSpPr>
          <p:nvPr/>
        </p:nvCxnSpPr>
        <p:spPr>
          <a:xfrm>
            <a:off x="7198111" y="1066339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A7E8F9F-ADA2-1C7E-4EBA-61E40FF1F281}"/>
              </a:ext>
            </a:extLst>
          </p:cNvPr>
          <p:cNvSpPr txBox="1"/>
          <p:nvPr/>
        </p:nvSpPr>
        <p:spPr>
          <a:xfrm>
            <a:off x="508784" y="5149956"/>
            <a:ext cx="8188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aguet Script" panose="00000500000000000000" pitchFamily="2" charset="0"/>
              </a:rPr>
              <a:t>Let’s Work to Protect our Industry and Advocate for Proper Use of Funds!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A336C5-AC58-BCB8-1FE0-F25EB8AC60E7}"/>
              </a:ext>
            </a:extLst>
          </p:cNvPr>
          <p:cNvSpPr txBox="1">
            <a:spLocks/>
          </p:cNvSpPr>
          <p:nvPr/>
        </p:nvSpPr>
        <p:spPr>
          <a:xfrm>
            <a:off x="915730" y="2174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WHAT HAS BEEN REQUESTED OF YOU THAT YOU HAVE QUESTIONED IF YOU SHOULD USE LODGING TAX FUNDS FOR?</a:t>
            </a:r>
          </a:p>
        </p:txBody>
      </p:sp>
    </p:spTree>
    <p:extLst>
      <p:ext uri="{BB962C8B-B14F-4D97-AF65-F5344CB8AC3E}">
        <p14:creationId xmlns:p14="http://schemas.microsoft.com/office/powerpoint/2010/main" val="18936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54F4D-7325-4BE7-4D59-5415E6EC9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9065E2-C3F5-9F38-0F0A-F67F2173F8E9}"/>
              </a:ext>
            </a:extLst>
          </p:cNvPr>
          <p:cNvSpPr/>
          <p:nvPr/>
        </p:nvSpPr>
        <p:spPr>
          <a:xfrm>
            <a:off x="-322729" y="1"/>
            <a:ext cx="12574165" cy="55945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1A283-583C-5E9A-BA90-F448C576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37759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F178A-0625-12FC-A72F-2CB154BE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994" y="5594532"/>
            <a:ext cx="2799414" cy="11819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79077C-0952-599E-D43F-811A98AC45CD}"/>
              </a:ext>
            </a:extLst>
          </p:cNvPr>
          <p:cNvSpPr txBox="1"/>
          <p:nvPr/>
        </p:nvSpPr>
        <p:spPr>
          <a:xfrm>
            <a:off x="59436" y="766920"/>
            <a:ext cx="4839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Facilitator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3BF0DD-F9A6-7983-3BDA-8DB12A7FBFAC}"/>
              </a:ext>
            </a:extLst>
          </p:cNvPr>
          <p:cNvSpPr txBox="1"/>
          <p:nvPr/>
        </p:nvSpPr>
        <p:spPr>
          <a:xfrm>
            <a:off x="7190334" y="4432065"/>
            <a:ext cx="279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Rachel Thompson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Visit Greater St. Cloud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E608AD-1033-C035-D64D-78EA15A5197A}"/>
              </a:ext>
            </a:extLst>
          </p:cNvPr>
          <p:cNvCxnSpPr/>
          <p:nvPr/>
        </p:nvCxnSpPr>
        <p:spPr>
          <a:xfrm>
            <a:off x="1055496" y="6633283"/>
            <a:ext cx="77912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AB97987-F58E-8BC1-7131-F7E0180DB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37" y="484094"/>
            <a:ext cx="5298141" cy="3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D037-A2F1-67FE-BF70-E284C378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AB0369-6C7F-D9B2-4F81-0C7F2A10446D}"/>
              </a:ext>
            </a:extLst>
          </p:cNvPr>
          <p:cNvSpPr/>
          <p:nvPr/>
        </p:nvSpPr>
        <p:spPr>
          <a:xfrm>
            <a:off x="-322729" y="0"/>
            <a:ext cx="12574165" cy="7112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3B615-2A6F-F9F4-393A-E79223FD3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789552"/>
            <a:ext cx="10174404" cy="9259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Minnesota’s Lodging Tax Statute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F1F8A0-6881-56E6-406B-474F9BDD2AFD}"/>
              </a:ext>
            </a:extLst>
          </p:cNvPr>
          <p:cNvCxnSpPr>
            <a:cxnSpLocks/>
          </p:cNvCxnSpPr>
          <p:nvPr/>
        </p:nvCxnSpPr>
        <p:spPr>
          <a:xfrm>
            <a:off x="4212971" y="1864093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5077FB9-3606-7D99-9BAD-475D0E257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92" y="5364127"/>
            <a:ext cx="2799414" cy="11819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01A275-52CC-7013-9C4C-977E587D1912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E7E0CAA0-774F-BBBB-01C6-E108659EF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13383"/>
            <a:ext cx="9144000" cy="4098205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§ 469.190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Established in 1983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Authorizes a community to impose a lodging tax up to 3%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Describes how the proceeds can be spent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5% can be retained by taxing authority – no restrictions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“95% shall be used to fund a local convention or tourism bureau for the purpose of marketing and promoting the city or town as a tourist or convention center.”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Collection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Local Taxing</a:t>
            </a:r>
            <a:r>
              <a:rPr lang="en-US" b="1" dirty="0">
                <a:solidFill>
                  <a:schemeClr val="bg1"/>
                </a:solidFill>
                <a:latin typeface="Aptos" panose="02110004020202020204"/>
              </a:rPr>
              <a:t> Authority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MN Dept. of Revenue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8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70295-A1B8-7199-4399-2048890D6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D19F1D-0D3E-32DE-C6C6-0A6DFF2AE2D1}"/>
              </a:ext>
            </a:extLst>
          </p:cNvPr>
          <p:cNvSpPr/>
          <p:nvPr/>
        </p:nvSpPr>
        <p:spPr>
          <a:xfrm>
            <a:off x="-322729" y="0"/>
            <a:ext cx="12574165" cy="7112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AD108-445C-F92F-0125-2FFA048AD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789552"/>
            <a:ext cx="10174404" cy="9259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Exceptions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7ABA72-F6C8-FABE-5C51-412AF6A26F1C}"/>
              </a:ext>
            </a:extLst>
          </p:cNvPr>
          <p:cNvCxnSpPr>
            <a:cxnSpLocks/>
          </p:cNvCxnSpPr>
          <p:nvPr/>
        </p:nvCxnSpPr>
        <p:spPr>
          <a:xfrm>
            <a:off x="4045703" y="1773120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145F97-0B8B-C8D1-D8B0-B7694D5D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992" y="5364127"/>
            <a:ext cx="2799414" cy="11819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DAB5C-5732-2C13-99C0-860D578C8004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215AF9DE-2CD8-2559-B724-E06C9B9BC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1945755"/>
            <a:ext cx="10765418" cy="3864029"/>
          </a:xfrm>
        </p:spPr>
        <p:txBody>
          <a:bodyPr>
            <a:normAutofit fontScale="92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Bloomington, Duluth, St. Paul, Rochester, St. Cloud and Minneapolis lodging tax revenue is not governed by the same statute and have been “grandfathered in” under different legislation and circumstances.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ptos" panose="02110004020202020204"/>
              </a:rPr>
              <a:t>Special legislation must be obtained to use lodging tax for a purpose that does not fund a </a:t>
            </a:r>
            <a:r>
              <a:rPr lang="en-US" sz="3200" dirty="0">
                <a:solidFill>
                  <a:schemeClr val="bg1"/>
                </a:solidFill>
              </a:rPr>
              <a:t>local convention or tourism bureau for the purpose of marketing and promoting the city or town as a tourist or convention center OR to seek more than the 3% allowed by § 469.190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sz="3200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3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B214-A137-ECEF-FBAA-C3A786E2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10DAA4-E329-A3D5-5397-123BA6071346}"/>
              </a:ext>
            </a:extLst>
          </p:cNvPr>
          <p:cNvSpPr txBox="1"/>
          <p:nvPr/>
        </p:nvSpPr>
        <p:spPr>
          <a:xfrm>
            <a:off x="838200" y="2217299"/>
            <a:ext cx="10515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Governing Documents – City/County Ordinance</a:t>
            </a:r>
          </a:p>
          <a:p>
            <a:r>
              <a:rPr lang="en-US" sz="2800" dirty="0"/>
              <a:t>Collection (Relationship with lodging property)</a:t>
            </a:r>
          </a:p>
          <a:p>
            <a:r>
              <a:rPr lang="en-US" sz="2800" dirty="0"/>
              <a:t>Contract for Services with Marketing Partner</a:t>
            </a:r>
          </a:p>
          <a:p>
            <a:r>
              <a:rPr lang="en-US" sz="2800" dirty="0"/>
              <a:t>Up to 5% can be retained by taxing authority</a:t>
            </a:r>
          </a:p>
          <a:p>
            <a:r>
              <a:rPr lang="en-US" sz="2800" dirty="0"/>
              <a:t>95% to DMO</a:t>
            </a:r>
          </a:p>
          <a:p>
            <a:endParaRPr lang="en-US" sz="2800" dirty="0"/>
          </a:p>
          <a:p>
            <a:r>
              <a:rPr lang="en-US" sz="2800" dirty="0"/>
              <a:t>(Panelists share examples of their agreements, written, verbal, annual, on-going…no one-size-fits-all.)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082F0-7C46-3F0E-23F8-B3D73391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55414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11A7A3-AA1F-BFFF-28B8-EA29046A5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4320" y="5550964"/>
            <a:ext cx="2798307" cy="11827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BECD9-6DBF-6B06-1505-F57C8368D184}"/>
              </a:ext>
            </a:extLst>
          </p:cNvPr>
          <p:cNvCxnSpPr>
            <a:cxnSpLocks/>
          </p:cNvCxnSpPr>
          <p:nvPr/>
        </p:nvCxnSpPr>
        <p:spPr>
          <a:xfrm>
            <a:off x="3012627" y="6690837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17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C590-2F30-B61B-FF8B-8A216F94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30AB-1CC3-3F3A-B800-145120E7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Marketing Your Community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4F28E3-EEF2-86B9-0E0A-C580521BCB95}"/>
              </a:ext>
            </a:extLst>
          </p:cNvPr>
          <p:cNvCxnSpPr>
            <a:cxnSpLocks/>
          </p:cNvCxnSpPr>
          <p:nvPr/>
        </p:nvCxnSpPr>
        <p:spPr>
          <a:xfrm>
            <a:off x="995233" y="657815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9995D7-06E4-EBA1-E3A5-A57DC833B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1008" y="5489219"/>
            <a:ext cx="2798307" cy="11827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A0179E-B78A-2328-AF34-4CDA34861708}"/>
              </a:ext>
            </a:extLst>
          </p:cNvPr>
          <p:cNvCxnSpPr>
            <a:cxnSpLocks/>
          </p:cNvCxnSpPr>
          <p:nvPr/>
        </p:nvCxnSpPr>
        <p:spPr>
          <a:xfrm>
            <a:off x="4212971" y="1553621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2E95B9D-5C46-EB9F-5354-2BBC7954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5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6E88-EBAB-D366-549D-89C2F658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31D1F5-D730-A010-4BC1-78B6E4F2750B}"/>
              </a:ext>
            </a:extLst>
          </p:cNvPr>
          <p:cNvCxnSpPr>
            <a:cxnSpLocks/>
          </p:cNvCxnSpPr>
          <p:nvPr/>
        </p:nvCxnSpPr>
        <p:spPr>
          <a:xfrm>
            <a:off x="947854" y="6721990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892EFE-2F07-7678-40BC-C62B84532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2379" y="5675273"/>
            <a:ext cx="2798307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4F718-651F-FFEE-FBC8-C374AF4A9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966"/>
            <a:ext cx="12192000" cy="57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19725-BF9E-C692-4D7F-917FEA14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69ADCF-4518-607F-C4B8-9733B5F19420}"/>
              </a:ext>
            </a:extLst>
          </p:cNvPr>
          <p:cNvSpPr/>
          <p:nvPr/>
        </p:nvSpPr>
        <p:spPr>
          <a:xfrm>
            <a:off x="-292903" y="-127000"/>
            <a:ext cx="12574165" cy="7112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4EE5F-7C14-54D1-2713-F4CF8625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041"/>
            <a:ext cx="10515600" cy="87664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Rachel’s 2 Test method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241DD8-7D12-DA9B-01E3-7AAC386410BB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A2A1EF-B970-7DF6-0C7D-5ABD70F2F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9637" y="5310148"/>
            <a:ext cx="2798307" cy="1182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3055AE-DCB6-7693-7CDA-33BEBE4EDCBD}"/>
              </a:ext>
            </a:extLst>
          </p:cNvPr>
          <p:cNvSpPr txBox="1"/>
          <p:nvPr/>
        </p:nvSpPr>
        <p:spPr>
          <a:xfrm>
            <a:off x="1109335" y="1581021"/>
            <a:ext cx="11375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If I cannot say YES, I have to say NO to funding it!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FAE21B-A51B-06E7-E919-E61AA9E4B35E}"/>
              </a:ext>
            </a:extLst>
          </p:cNvPr>
          <p:cNvCxnSpPr>
            <a:cxnSpLocks/>
          </p:cNvCxnSpPr>
          <p:nvPr/>
        </p:nvCxnSpPr>
        <p:spPr>
          <a:xfrm>
            <a:off x="-1044829" y="1263690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D7B8F6-5AAF-79D8-A558-5ADC2B0E0930}"/>
              </a:ext>
            </a:extLst>
          </p:cNvPr>
          <p:cNvCxnSpPr>
            <a:cxnSpLocks/>
          </p:cNvCxnSpPr>
          <p:nvPr/>
        </p:nvCxnSpPr>
        <p:spPr>
          <a:xfrm>
            <a:off x="9267131" y="1263690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8B2BC32-0CDA-83B6-51EA-F4B88914B14C}"/>
              </a:ext>
            </a:extLst>
          </p:cNvPr>
          <p:cNvSpPr txBox="1">
            <a:spLocks/>
          </p:cNvSpPr>
          <p:nvPr/>
        </p:nvSpPr>
        <p:spPr>
          <a:xfrm>
            <a:off x="947854" y="3236372"/>
            <a:ext cx="10515600" cy="876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lnSpc>
                <a:spcPct val="170000"/>
              </a:lnSpc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Does it promote/market my region to VISITORS?</a:t>
            </a:r>
          </a:p>
          <a:p>
            <a:pPr marL="742950" indent="-742950" algn="ctr">
              <a:lnSpc>
                <a:spcPct val="170000"/>
              </a:lnSpc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Does it BRING visitors into my region?                        (NOT CAPITAL)  </a:t>
            </a:r>
          </a:p>
        </p:txBody>
      </p:sp>
    </p:spTree>
    <p:extLst>
      <p:ext uri="{BB962C8B-B14F-4D97-AF65-F5344CB8AC3E}">
        <p14:creationId xmlns:p14="http://schemas.microsoft.com/office/powerpoint/2010/main" val="420333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6F12E-5850-D1C6-4A0C-A82230E82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EA34B5-53EE-AAD0-BCE5-6DFDC1EF9A8E}"/>
              </a:ext>
            </a:extLst>
          </p:cNvPr>
          <p:cNvSpPr/>
          <p:nvPr/>
        </p:nvSpPr>
        <p:spPr>
          <a:xfrm>
            <a:off x="-322729" y="0"/>
            <a:ext cx="12574165" cy="7112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2B6D-9469-5DF8-3BBE-76B3CB7F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Unrestricted &amp; Other Funding Options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5866BA-1610-3785-7D3A-A8E8388ECECB}"/>
              </a:ext>
            </a:extLst>
          </p:cNvPr>
          <p:cNvCxnSpPr>
            <a:cxnSpLocks/>
          </p:cNvCxnSpPr>
          <p:nvPr/>
        </p:nvCxnSpPr>
        <p:spPr>
          <a:xfrm>
            <a:off x="947854" y="6454862"/>
            <a:ext cx="80550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2513FE-FECF-C080-E480-AF4B2F57D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9637" y="5310148"/>
            <a:ext cx="2798307" cy="11827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954CD-C674-9A9F-E957-8C792F1DE31C}"/>
              </a:ext>
            </a:extLst>
          </p:cNvPr>
          <p:cNvSpPr txBox="1">
            <a:spLocks/>
          </p:cNvSpPr>
          <p:nvPr/>
        </p:nvSpPr>
        <p:spPr>
          <a:xfrm>
            <a:off x="1174595" y="2111084"/>
            <a:ext cx="10515600" cy="379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Grant Funding</a:t>
            </a:r>
          </a:p>
          <a:p>
            <a:r>
              <a:rPr lang="en-US" dirty="0">
                <a:solidFill>
                  <a:schemeClr val="bg1"/>
                </a:solidFill>
              </a:rPr>
              <a:t>Tourism Improvement Districts</a:t>
            </a:r>
          </a:p>
          <a:p>
            <a:r>
              <a:rPr lang="en-US" dirty="0">
                <a:solidFill>
                  <a:schemeClr val="bg1"/>
                </a:solidFill>
              </a:rPr>
              <a:t>Sponsorship/Advertising Dollars</a:t>
            </a:r>
          </a:p>
          <a:p>
            <a:r>
              <a:rPr lang="en-US" dirty="0">
                <a:solidFill>
                  <a:schemeClr val="bg1"/>
                </a:solidFill>
              </a:rPr>
              <a:t>Additional/Other Taxes (these require legislative approval)</a:t>
            </a:r>
          </a:p>
          <a:p>
            <a:r>
              <a:rPr lang="en-US" dirty="0">
                <a:solidFill>
                  <a:schemeClr val="bg1"/>
                </a:solidFill>
              </a:rPr>
              <a:t>City Budget/Levy</a:t>
            </a:r>
          </a:p>
          <a:p>
            <a:r>
              <a:rPr lang="en-US" dirty="0">
                <a:solidFill>
                  <a:schemeClr val="bg1"/>
                </a:solidFill>
              </a:rPr>
              <a:t>Memberships/Sponsorships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B0D3EF-8286-8229-3118-48E1F4A2B7DD}"/>
              </a:ext>
            </a:extLst>
          </p:cNvPr>
          <p:cNvCxnSpPr>
            <a:cxnSpLocks/>
          </p:cNvCxnSpPr>
          <p:nvPr/>
        </p:nvCxnSpPr>
        <p:spPr>
          <a:xfrm>
            <a:off x="4068005" y="1664088"/>
            <a:ext cx="3766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2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C73D42A8EC9458C5924DD37009DC6" ma:contentTypeVersion="16" ma:contentTypeDescription="Create a new document." ma:contentTypeScope="" ma:versionID="7a96254c81ca67dc7dd8098f877e2de0">
  <xsd:schema xmlns:xsd="http://www.w3.org/2001/XMLSchema" xmlns:xs="http://www.w3.org/2001/XMLSchema" xmlns:p="http://schemas.microsoft.com/office/2006/metadata/properties" xmlns:ns2="28a667e1-e88c-4978-b900-06b90a57d9e2" xmlns:ns3="d406a917-11d9-4a3b-9b44-83b8bc6d75e1" targetNamespace="http://schemas.microsoft.com/office/2006/metadata/properties" ma:root="true" ma:fieldsID="ddcc27c6c1b1911a43a9e5e1e242d4bd" ns2:_="" ns3:_="">
    <xsd:import namespace="28a667e1-e88c-4978-b900-06b90a57d9e2"/>
    <xsd:import namespace="d406a917-11d9-4a3b-9b44-83b8bc6d75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667e1-e88c-4978-b900-06b90a57d9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4a897e8-86d3-49cd-8e82-cc59fb6627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6a917-11d9-4a3b-9b44-83b8bc6d75e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b2101fd-98c7-4159-8b8a-7d87aee168d4}" ma:internalName="TaxCatchAll" ma:showField="CatchAllData" ma:web="d406a917-11d9-4a3b-9b44-83b8bc6d75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06a917-11d9-4a3b-9b44-83b8bc6d75e1" xsi:nil="true"/>
    <lcf76f155ced4ddcb4097134ff3c332f xmlns="28a667e1-e88c-4978-b900-06b90a57d9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24588E-5ED8-4B78-965D-02D7AE8AF9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54DF52-8E57-4831-8ECB-43AD571FD4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a667e1-e88c-4978-b900-06b90a57d9e2"/>
    <ds:schemaRef ds:uri="d406a917-11d9-4a3b-9b44-83b8bc6d75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FD9106-ECC9-4885-B108-BEDE5F8EC175}">
  <ds:schemaRefs>
    <ds:schemaRef ds:uri="http://schemas.microsoft.com/office/2006/metadata/properties"/>
    <ds:schemaRef ds:uri="http://schemas.microsoft.com/office/infopath/2007/PartnerControls"/>
    <ds:schemaRef ds:uri="d406a917-11d9-4a3b-9b44-83b8bc6d75e1"/>
    <ds:schemaRef ds:uri="28a667e1-e88c-4978-b900-06b90a57d9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595</Words>
  <Application>Microsoft Office PowerPoint</Application>
  <PresentationFormat>Widescreen</PresentationFormat>
  <Paragraphs>70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Baguet Script</vt:lpstr>
      <vt:lpstr>Office Theme</vt:lpstr>
      <vt:lpstr> Lodging Tax  in the Modern Era </vt:lpstr>
      <vt:lpstr> </vt:lpstr>
      <vt:lpstr>Minnesota’s Lodging Tax Statute</vt:lpstr>
      <vt:lpstr>Exceptions</vt:lpstr>
      <vt:lpstr>PowerPoint Presentation</vt:lpstr>
      <vt:lpstr>Marketing Your Community</vt:lpstr>
      <vt:lpstr>PowerPoint Presentation</vt:lpstr>
      <vt:lpstr>Rachel’s 2 Test method</vt:lpstr>
      <vt:lpstr>Unrestricted &amp; Other Funding Options</vt:lpstr>
      <vt:lpstr>Disclaimer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 McMillan</dc:creator>
  <cp:lastModifiedBy>Deb McMillan</cp:lastModifiedBy>
  <cp:revision>9</cp:revision>
  <dcterms:created xsi:type="dcterms:W3CDTF">2025-12-16T14:00:23Z</dcterms:created>
  <dcterms:modified xsi:type="dcterms:W3CDTF">2026-05-28T17:55:43Z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0x010100B2CC73D42A8EC9458C5924DD37009DC6</vt:lpwstr>
  </property>
</Properties>
</file>