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336" r:id="rId4"/>
    <p:sldId id="258" r:id="rId5"/>
    <p:sldId id="384" r:id="rId6"/>
    <p:sldId id="386" r:id="rId7"/>
    <p:sldId id="398" r:id="rId8"/>
    <p:sldId id="399" r:id="rId9"/>
    <p:sldId id="400" r:id="rId10"/>
    <p:sldId id="401" r:id="rId11"/>
    <p:sldId id="263" r:id="rId12"/>
    <p:sldId id="402" r:id="rId13"/>
    <p:sldId id="266" r:id="rId14"/>
    <p:sldId id="403" r:id="rId15"/>
    <p:sldId id="404" r:id="rId16"/>
    <p:sldId id="405" r:id="rId17"/>
    <p:sldId id="406" r:id="rId18"/>
    <p:sldId id="407" r:id="rId19"/>
    <p:sldId id="408" r:id="rId20"/>
    <p:sldId id="411" r:id="rId21"/>
    <p:sldId id="277" r:id="rId22"/>
    <p:sldId id="410" r:id="rId23"/>
    <p:sldId id="409" r:id="rId24"/>
    <p:sldId id="267" r:id="rId25"/>
    <p:sldId id="413" r:id="rId26"/>
    <p:sldId id="290" r:id="rId27"/>
    <p:sldId id="292" r:id="rId28"/>
    <p:sldId id="273" r:id="rId29"/>
    <p:sldId id="293" r:id="rId30"/>
    <p:sldId id="294" r:id="rId31"/>
    <p:sldId id="295" r:id="rId32"/>
    <p:sldId id="296" r:id="rId33"/>
    <p:sldId id="412" r:id="rId34"/>
    <p:sldId id="414" r:id="rId35"/>
  </p:sldIdLst>
  <p:sldSz cx="18288000" cy="10287000"/>
  <p:notesSz cx="6858000" cy="9144000"/>
  <p:embeddedFontLs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123"/>
  </p:normalViewPr>
  <p:slideViewPr>
    <p:cSldViewPr snapToGrid="0">
      <p:cViewPr varScale="1">
        <p:scale>
          <a:sx n="43" d="100"/>
          <a:sy n="43" d="100"/>
        </p:scale>
        <p:origin x="7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0" name="Google Shape;1430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8239871c5_0_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c8239871c5_0_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g3c8239871c5_0_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c8239871c5_0_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c8239871c5_0_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8239871c5_0_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8" name="Google Shape;1438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8239871c5_0_16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c8239871c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6" name="Google Shape;1446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4" name="Google Shape;1454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2" name="Google Shape;1462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2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0" name="Google Shape;1470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8" name="Google Shape;147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15BA7C03-06DF-D539-E5AD-B2D0534D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8239871c5_0_7:notes">
            <a:extLst>
              <a:ext uri="{FF2B5EF4-FFF2-40B4-BE49-F238E27FC236}">
                <a16:creationId xmlns:a16="http://schemas.microsoft.com/office/drawing/2014/main" id="{50BD9BC8-F742-578C-D0FF-BE093C3CC296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c8239871c5_0_7:notes">
            <a:extLst>
              <a:ext uri="{FF2B5EF4-FFF2-40B4-BE49-F238E27FC236}">
                <a16:creationId xmlns:a16="http://schemas.microsoft.com/office/drawing/2014/main" id="{8595E6FD-FB16-C607-7059-52FD9F7CC37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g3c8239871c5_0_7:notes">
            <a:extLst>
              <a:ext uri="{FF2B5EF4-FFF2-40B4-BE49-F238E27FC236}">
                <a16:creationId xmlns:a16="http://schemas.microsoft.com/office/drawing/2014/main" id="{DDACF232-2D01-71A3-2035-DADE46B26F9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c8239871c5_0_7:notes">
            <a:extLst>
              <a:ext uri="{FF2B5EF4-FFF2-40B4-BE49-F238E27FC236}">
                <a16:creationId xmlns:a16="http://schemas.microsoft.com/office/drawing/2014/main" id="{AF310358-86F7-4C48-0067-5C5099CA5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c8239871c5_0_7:notes">
            <a:extLst>
              <a:ext uri="{FF2B5EF4-FFF2-40B4-BE49-F238E27FC236}">
                <a16:creationId xmlns:a16="http://schemas.microsoft.com/office/drawing/2014/main" id="{D778A9E2-17B1-2A70-5604-8A94C2C46C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8239871c5_0_7:notes">
            <a:extLst>
              <a:ext uri="{FF2B5EF4-FFF2-40B4-BE49-F238E27FC236}">
                <a16:creationId xmlns:a16="http://schemas.microsoft.com/office/drawing/2014/main" id="{FC8E77C6-6B26-A5AA-F258-6611675DA9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488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73df29af_0_35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9d73df29a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6719033a2_0_1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286719033a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a2874b4ea_0_2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4" name="Google Shape;314;g28a2874b4e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1BEF6377-1C80-061C-91FB-E2790BB6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8239871c5_0_7:notes">
            <a:extLst>
              <a:ext uri="{FF2B5EF4-FFF2-40B4-BE49-F238E27FC236}">
                <a16:creationId xmlns:a16="http://schemas.microsoft.com/office/drawing/2014/main" id="{44EF6D20-BC2E-3FBE-8279-785F34B9F9F1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c8239871c5_0_7:notes">
            <a:extLst>
              <a:ext uri="{FF2B5EF4-FFF2-40B4-BE49-F238E27FC236}">
                <a16:creationId xmlns:a16="http://schemas.microsoft.com/office/drawing/2014/main" id="{BE6A0915-092D-A4C6-E4A0-0E1946A1662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g3c8239871c5_0_7:notes">
            <a:extLst>
              <a:ext uri="{FF2B5EF4-FFF2-40B4-BE49-F238E27FC236}">
                <a16:creationId xmlns:a16="http://schemas.microsoft.com/office/drawing/2014/main" id="{700E8113-7ECA-6CA1-C1F3-9F8A27A9A6C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c8239871c5_0_7:notes">
            <a:extLst>
              <a:ext uri="{FF2B5EF4-FFF2-40B4-BE49-F238E27FC236}">
                <a16:creationId xmlns:a16="http://schemas.microsoft.com/office/drawing/2014/main" id="{3B16FD34-9164-7B0F-E9B0-4FEC061A0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c8239871c5_0_7:notes">
            <a:extLst>
              <a:ext uri="{FF2B5EF4-FFF2-40B4-BE49-F238E27FC236}">
                <a16:creationId xmlns:a16="http://schemas.microsoft.com/office/drawing/2014/main" id="{C10BDBDF-2798-BF58-089C-49605494ACC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8239871c5_0_7:notes">
            <a:extLst>
              <a:ext uri="{FF2B5EF4-FFF2-40B4-BE49-F238E27FC236}">
                <a16:creationId xmlns:a16="http://schemas.microsoft.com/office/drawing/2014/main" id="{EA5FD576-BBD4-F5B1-C8F3-E89837708C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1765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8a2874b4ea_0_3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g28a2874b4ea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8239871c5_0_17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Don’t ask questions that are defensive - didn’t you know?  did you not hear….?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Helpful questions: how could I do this differently next time, what would you do differently, etc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Restate what you heard and ask if that is what they meant,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7" name="Google Shape;187;g3c8239871c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27C87B4F-7E9F-FB7F-9E83-32AA41B8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8239871c5_0_7:notes">
            <a:extLst>
              <a:ext uri="{FF2B5EF4-FFF2-40B4-BE49-F238E27FC236}">
                <a16:creationId xmlns:a16="http://schemas.microsoft.com/office/drawing/2014/main" id="{F76380D2-9BA9-D7B2-B5F9-BED7411EDB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c8239871c5_0_7:notes">
            <a:extLst>
              <a:ext uri="{FF2B5EF4-FFF2-40B4-BE49-F238E27FC236}">
                <a16:creationId xmlns:a16="http://schemas.microsoft.com/office/drawing/2014/main" id="{1295401A-0F7C-66ED-811F-EAA45697E1C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g3c8239871c5_0_7:notes">
            <a:extLst>
              <a:ext uri="{FF2B5EF4-FFF2-40B4-BE49-F238E27FC236}">
                <a16:creationId xmlns:a16="http://schemas.microsoft.com/office/drawing/2014/main" id="{4A520B44-645D-0A37-7674-87601AF3DF9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c8239871c5_0_7:notes">
            <a:extLst>
              <a:ext uri="{FF2B5EF4-FFF2-40B4-BE49-F238E27FC236}">
                <a16:creationId xmlns:a16="http://schemas.microsoft.com/office/drawing/2014/main" id="{90134858-81D4-8D95-0968-7D6B79C0B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c8239871c5_0_7:notes">
            <a:extLst>
              <a:ext uri="{FF2B5EF4-FFF2-40B4-BE49-F238E27FC236}">
                <a16:creationId xmlns:a16="http://schemas.microsoft.com/office/drawing/2014/main" id="{0AE42838-B6E8-DB44-E71E-E4E626DA71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8239871c5_0_7:notes">
            <a:extLst>
              <a:ext uri="{FF2B5EF4-FFF2-40B4-BE49-F238E27FC236}">
                <a16:creationId xmlns:a16="http://schemas.microsoft.com/office/drawing/2014/main" id="{BDA6360B-2764-0049-936E-29757D7980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3975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86719033a2_0_17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286719033a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8a2874b4ea_0_40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g28a2874b4ea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8239871c5_0_12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c8239871c5_0_12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2" name="Google Shape;242;g3c8239871c5_0_12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c8239871c5_0_12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g3c8239871c5_0_12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c8239871c5_0_12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4aad5adaa2_0_40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g24aad5adaa2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3EB027C1-597C-8650-CFED-A687707C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73df29af_0_356:notes">
            <a:extLst>
              <a:ext uri="{FF2B5EF4-FFF2-40B4-BE49-F238E27FC236}">
                <a16:creationId xmlns:a16="http://schemas.microsoft.com/office/drawing/2014/main" id="{992783F8-4181-3322-BCC7-D7ABB0744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9d73df29af_0_356:notes">
            <a:extLst>
              <a:ext uri="{FF2B5EF4-FFF2-40B4-BE49-F238E27FC236}">
                <a16:creationId xmlns:a16="http://schemas.microsoft.com/office/drawing/2014/main" id="{F3C89D35-ADB7-853F-FA86-4755F4602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7827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86719033a2_0_2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g286719033a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8a2874b4ea_0_20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g28a2874b4e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86719033a2_0_9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g286719033a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2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6" name="Google Shape;1486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3F47A4F8-0543-ADD9-A576-356ADB56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8239871c5_0_128:notes">
            <a:extLst>
              <a:ext uri="{FF2B5EF4-FFF2-40B4-BE49-F238E27FC236}">
                <a16:creationId xmlns:a16="http://schemas.microsoft.com/office/drawing/2014/main" id="{7E56DE85-6305-BDDF-14D7-25AA30F9DDD4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c8239871c5_0_128:notes">
            <a:extLst>
              <a:ext uri="{FF2B5EF4-FFF2-40B4-BE49-F238E27FC236}">
                <a16:creationId xmlns:a16="http://schemas.microsoft.com/office/drawing/2014/main" id="{5656C5FF-50E3-4F56-E43E-A5A4FE8F05A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2" name="Google Shape;242;g3c8239871c5_0_128:notes">
            <a:extLst>
              <a:ext uri="{FF2B5EF4-FFF2-40B4-BE49-F238E27FC236}">
                <a16:creationId xmlns:a16="http://schemas.microsoft.com/office/drawing/2014/main" id="{E48F63EE-1E83-D4E4-9EFB-F31524DA548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c8239871c5_0_128:notes">
            <a:extLst>
              <a:ext uri="{FF2B5EF4-FFF2-40B4-BE49-F238E27FC236}">
                <a16:creationId xmlns:a16="http://schemas.microsoft.com/office/drawing/2014/main" id="{8218C67F-5745-9518-6A2B-0D0843B55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g3c8239871c5_0_128:notes">
            <a:extLst>
              <a:ext uri="{FF2B5EF4-FFF2-40B4-BE49-F238E27FC236}">
                <a16:creationId xmlns:a16="http://schemas.microsoft.com/office/drawing/2014/main" id="{2CB25FD5-D9EC-FF6A-C301-F1C133609D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c8239871c5_0_128:notes">
            <a:extLst>
              <a:ext uri="{FF2B5EF4-FFF2-40B4-BE49-F238E27FC236}">
                <a16:creationId xmlns:a16="http://schemas.microsoft.com/office/drawing/2014/main" id="{9E6F3B10-B0FA-7C7C-728A-E25AD3688F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958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8239871c5_0_27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3c8239871c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9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3" name="Google Shape;128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0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0" name="Google Shape;1300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6" name="Google Shape;1406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4" name="Google Shape;1414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2" name="Google Shape;1422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tanski@firedupculture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3882350" y="2819459"/>
            <a:ext cx="133569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7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Dialing In High Level Conversations</a:t>
            </a:r>
          </a:p>
        </p:txBody>
      </p:sp>
      <p:sp>
        <p:nvSpPr>
          <p:cNvPr id="93" name="Google Shape;93;p13"/>
          <p:cNvSpPr txBox="1"/>
          <p:nvPr/>
        </p:nvSpPr>
        <p:spPr>
          <a:xfrm>
            <a:off x="7029423" y="6414220"/>
            <a:ext cx="79062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3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MNTA Education Summit</a:t>
            </a: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June 2026</a:t>
            </a:r>
            <a:endParaRPr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r="79" b="179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" name="Google Shape;143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15"/>
          <p:cNvSpPr txBox="1"/>
          <p:nvPr/>
        </p:nvSpPr>
        <p:spPr>
          <a:xfrm>
            <a:off x="961350" y="3314227"/>
            <a:ext cx="16893000" cy="465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. 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. 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4" name="Google Shape;1434;p115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 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5" name="Google Shape;1435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3882350" y="3321475"/>
            <a:ext cx="1150500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59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Advocacy Case Study: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59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Albany, NY TID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59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59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Jill Delaney, President/CEO</a:t>
            </a: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16"/>
          <p:cNvSpPr txBox="1"/>
          <p:nvPr/>
        </p:nvSpPr>
        <p:spPr>
          <a:xfrm>
            <a:off x="961350" y="3314228"/>
            <a:ext cx="16893000" cy="534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Be patient,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2" name="Google Shape;1442;p116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 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3" name="Google Shape;1443;p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961350" y="493250"/>
            <a:ext cx="185259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-US" sz="7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Fight the Instinct to Defend</a:t>
            </a:r>
            <a:endParaRPr sz="73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961350" y="2673500"/>
            <a:ext cx="7530900" cy="5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to avoid the primary instinct to explain why you did something. </a:t>
            </a: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Gut reactions to explain tend to come off as defensive.</a:t>
            </a: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Pause before responding to fully listen and be measured in response.</a:t>
            </a:r>
            <a:endParaRPr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4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7575" y="3132800"/>
            <a:ext cx="8075100" cy="40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Google Shape;1448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17"/>
          <p:cNvSpPr txBox="1"/>
          <p:nvPr/>
        </p:nvSpPr>
        <p:spPr>
          <a:xfrm>
            <a:off x="961350" y="3314226"/>
            <a:ext cx="16893000" cy="603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Be patient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STAY ON TOPIC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and don't allow for distractions (remember your desired outcomes)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0" name="Google Shape;1450;p117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1" name="Google Shape;1451;p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" name="Google Shape;1456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118"/>
          <p:cNvSpPr txBox="1"/>
          <p:nvPr/>
        </p:nvSpPr>
        <p:spPr>
          <a:xfrm>
            <a:off x="961350" y="3314228"/>
            <a:ext cx="16893000" cy="672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Be patient,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STAY ON TOPIC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and don't allow for distractions (remember your desired outcomes)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7. Gain alignment on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EXPECTATIONS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moving forward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8" name="Google Shape;1458;p118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9" name="Google Shape;1459;p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" name="Google Shape;1464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19"/>
          <p:cNvSpPr txBox="1"/>
          <p:nvPr/>
        </p:nvSpPr>
        <p:spPr>
          <a:xfrm>
            <a:off x="961350" y="3314227"/>
            <a:ext cx="16893000" cy="742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Be patient,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STAY ON TOPIC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and don't allow for distractions (remember your desired outcomes)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7. Gain alignment on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EXPECTATIONS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moving forward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8.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BE SPECIFIC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your agreements, next steps, and action items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119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7" name="Google Shape;1467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20"/>
          <p:cNvSpPr txBox="1"/>
          <p:nvPr/>
        </p:nvSpPr>
        <p:spPr>
          <a:xfrm>
            <a:off x="961350" y="2980120"/>
            <a:ext cx="16893000" cy="638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Be patient,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STAY ON TOPIC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and don't allow for distractions (remember your desired outcomes)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7. Gain alignment on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EXPECTATIONS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moving forward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8.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BE SPECIFIC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your agreements, next steps, and action items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9. Share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GRATITUDE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for them, their time, and their attention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4" name="Google Shape;1474;p120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5" name="Google Shape;1475;p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Google Shape;1480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21"/>
          <p:cNvSpPr txBox="1"/>
          <p:nvPr/>
        </p:nvSpPr>
        <p:spPr>
          <a:xfrm>
            <a:off x="978568" y="2467305"/>
            <a:ext cx="16603579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to show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4.  Remove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EMOTION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from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5.  Be patient, and take notes as you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LISTEN ACTIVELY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6. 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STAY ON TOPIC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and don't allow for distractions (remember your desired outcomes)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7.  Gain alignment on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EXPECTATIONS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moving forward 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8. 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BE SPECIFIC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your agreements, next steps, and action items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9.  Share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GRATITUDE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for them, their time, and their attention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10. Clearly state agreements and reaffirm next steps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IN WRITING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121"/>
          <p:cNvSpPr txBox="1"/>
          <p:nvPr/>
        </p:nvSpPr>
        <p:spPr>
          <a:xfrm>
            <a:off x="850032" y="55387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3" name="Google Shape;1483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155">
          <a:extLst>
            <a:ext uri="{FF2B5EF4-FFF2-40B4-BE49-F238E27FC236}">
              <a16:creationId xmlns:a16="http://schemas.microsoft.com/office/drawing/2014/main" id="{B21B26AD-21CA-C006-385B-4E074813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>
            <a:extLst>
              <a:ext uri="{FF2B5EF4-FFF2-40B4-BE49-F238E27FC236}">
                <a16:creationId xmlns:a16="http://schemas.microsoft.com/office/drawing/2014/main" id="{09386B9D-5F9B-F1D1-44BF-CFE3238C42F7}"/>
              </a:ext>
            </a:extLst>
          </p:cNvPr>
          <p:cNvSpPr txBox="1"/>
          <p:nvPr/>
        </p:nvSpPr>
        <p:spPr>
          <a:xfrm>
            <a:off x="4761581" y="3637998"/>
            <a:ext cx="11505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Receiving </a:t>
            </a:r>
            <a:endParaRPr sz="6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Feedback Well</a:t>
            </a:r>
            <a:endParaRPr sz="6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>
            <a:extLst>
              <a:ext uri="{FF2B5EF4-FFF2-40B4-BE49-F238E27FC236}">
                <a16:creationId xmlns:a16="http://schemas.microsoft.com/office/drawing/2014/main" id="{9FAB53B2-1110-0CA3-10BD-7DA65D6CE5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8F972-09E7-600E-FCA3-D278EB5CF403}"/>
              </a:ext>
            </a:extLst>
          </p:cNvPr>
          <p:cNvSpPr txBox="1"/>
          <p:nvPr/>
        </p:nvSpPr>
        <p:spPr>
          <a:xfrm>
            <a:off x="1101414" y="3637721"/>
            <a:ext cx="9826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Leveraging Self-Awareness for</a:t>
            </a:r>
          </a:p>
          <a:p>
            <a:pPr algn="ctr"/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Advocacy Success </a:t>
            </a:r>
          </a:p>
        </p:txBody>
      </p:sp>
      <p:pic>
        <p:nvPicPr>
          <p:cNvPr id="3" name="Google Shape;195;gf4f930aed2_0_90">
            <a:extLst>
              <a:ext uri="{FF2B5EF4-FFF2-40B4-BE49-F238E27FC236}">
                <a16:creationId xmlns:a16="http://schemas.microsoft.com/office/drawing/2014/main" id="{87EA5605-A858-343F-94D3-F878550E3D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92323" y="445804"/>
            <a:ext cx="5486400" cy="813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286719033a2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86719033a2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350" y="2021675"/>
            <a:ext cx="8167299" cy="816732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86719033a2_0_116"/>
          <p:cNvSpPr txBox="1"/>
          <p:nvPr/>
        </p:nvSpPr>
        <p:spPr>
          <a:xfrm>
            <a:off x="849055" y="366904"/>
            <a:ext cx="16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to Build a Culture of Feedback</a:t>
            </a:r>
            <a:endParaRPr sz="6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286719033a2_0_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8a2874b4ea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8a2874b4ea_0_230"/>
          <p:cNvSpPr txBox="1"/>
          <p:nvPr/>
        </p:nvSpPr>
        <p:spPr>
          <a:xfrm>
            <a:off x="2187897" y="4022342"/>
            <a:ext cx="16815600" cy="365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Establish routine</a:t>
            </a: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 proactive - stop expecting others to come to you!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 multiple feedback outlets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g28a2874b4ea_0_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60757" y="196700"/>
            <a:ext cx="450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8a2874b4ea_0_230"/>
          <p:cNvSpPr txBox="1"/>
          <p:nvPr/>
        </p:nvSpPr>
        <p:spPr>
          <a:xfrm>
            <a:off x="914350" y="382699"/>
            <a:ext cx="15256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for Feedback Well</a:t>
            </a:r>
            <a:endParaRPr sz="5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1" name="Google Shape;321;g28a2874b4ea_0_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8a2874b4ea_0_2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4317" y="4057491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8a2874b4ea_0_2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4317" y="5507204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8a2874b4ea_0_2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4317" y="6956917"/>
            <a:ext cx="670700" cy="68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155">
          <a:extLst>
            <a:ext uri="{FF2B5EF4-FFF2-40B4-BE49-F238E27FC236}">
              <a16:creationId xmlns:a16="http://schemas.microsoft.com/office/drawing/2014/main" id="{2AC69C50-68A5-CA23-7EBA-770429C7E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>
            <a:extLst>
              <a:ext uri="{FF2B5EF4-FFF2-40B4-BE49-F238E27FC236}">
                <a16:creationId xmlns:a16="http://schemas.microsoft.com/office/drawing/2014/main" id="{6EA3D3C8-DF02-D79B-A364-9F53FB1521E1}"/>
              </a:ext>
            </a:extLst>
          </p:cNvPr>
          <p:cNvSpPr txBox="1"/>
          <p:nvPr/>
        </p:nvSpPr>
        <p:spPr>
          <a:xfrm>
            <a:off x="4515396" y="1563013"/>
            <a:ext cx="115050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</a:rPr>
              <a:t>Navigating Healthy</a:t>
            </a:r>
            <a:r>
              <a:rPr lang="en-U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Workplace Conflict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Workplace Case Study: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</a:rPr>
              <a:t>Paul Perrin</a:t>
            </a:r>
            <a:endParaRPr sz="6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>
            <a:extLst>
              <a:ext uri="{FF2B5EF4-FFF2-40B4-BE49-F238E27FC236}">
                <a16:creationId xmlns:a16="http://schemas.microsoft.com/office/drawing/2014/main" id="{942F0722-8894-9786-547D-4B313E54E6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28a2874b4ea_0_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28a2874b4ea_0_330"/>
          <p:cNvSpPr txBox="1"/>
          <p:nvPr/>
        </p:nvSpPr>
        <p:spPr>
          <a:xfrm>
            <a:off x="2180700" y="2844763"/>
            <a:ext cx="13926600" cy="731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open-minded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questions to clarify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Avoid gut reactions and quick responses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latin typeface="Roboto"/>
                <a:ea typeface="Roboto"/>
                <a:cs typeface="Roboto"/>
                <a:sym typeface="Roboto"/>
              </a:rPr>
              <a:t>Take notes</a:t>
            </a: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dirty="0"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08000"/>
              </a:lnSpc>
              <a:buSzPts val="4400"/>
            </a:pPr>
            <a:r>
              <a:rPr lang="en-US" sz="4400" dirty="0">
                <a:latin typeface="Roboto"/>
                <a:ea typeface="Roboto"/>
                <a:cs typeface="Roboto"/>
                <a:sym typeface="Roboto"/>
              </a:rPr>
              <a:t>Express (genuine) gratitude</a:t>
            </a: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1" name="Google Shape;461;g28a2874b4ea_0_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62725" y="186325"/>
            <a:ext cx="4543026" cy="45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8a2874b4ea_0_330"/>
          <p:cNvSpPr txBox="1"/>
          <p:nvPr/>
        </p:nvSpPr>
        <p:spPr>
          <a:xfrm>
            <a:off x="617041" y="186325"/>
            <a:ext cx="15256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Receive Feedback Well</a:t>
            </a:r>
            <a:endParaRPr sz="5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4" name="Google Shape;464;g28a2874b4ea_0_3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8a2874b4ea_0_3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442" y="4167278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28a2874b4ea_0_3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442" y="5655149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28a2874b4ea_0_3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442" y="7107603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28a2874b4ea_0_3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442" y="8532999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68;g28a2874b4ea_0_330">
            <a:extLst>
              <a:ext uri="{FF2B5EF4-FFF2-40B4-BE49-F238E27FC236}">
                <a16:creationId xmlns:a16="http://schemas.microsoft.com/office/drawing/2014/main" id="{3D8F9577-20FF-5E1F-E079-DA9591B0CC0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2960" y="2836034"/>
            <a:ext cx="670700" cy="68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961350" y="493250"/>
            <a:ext cx="185259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-US" sz="7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Clarifying Questions</a:t>
            </a:r>
            <a:endParaRPr sz="73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961350" y="2673500"/>
            <a:ext cx="8290500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Seek greater detail to truly understand where the issues are.</a:t>
            </a:r>
            <a:endParaRPr sz="3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Seek greater detail to truly understand what the expectations are moving forward.</a:t>
            </a:r>
            <a:endParaRPr sz="3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Thoughtful questions and thoughtful responses drive clarity for all involved.</a:t>
            </a:r>
            <a:endParaRPr sz="3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4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6250" y="2224288"/>
            <a:ext cx="6387900" cy="6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155">
          <a:extLst>
            <a:ext uri="{FF2B5EF4-FFF2-40B4-BE49-F238E27FC236}">
              <a16:creationId xmlns:a16="http://schemas.microsoft.com/office/drawing/2014/main" id="{6E1EB7CF-906E-7260-31D8-B30FC426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>
            <a:extLst>
              <a:ext uri="{FF2B5EF4-FFF2-40B4-BE49-F238E27FC236}">
                <a16:creationId xmlns:a16="http://schemas.microsoft.com/office/drawing/2014/main" id="{EEF4E415-EDDE-5342-8691-1FF950D04F4D}"/>
              </a:ext>
            </a:extLst>
          </p:cNvPr>
          <p:cNvSpPr txBox="1"/>
          <p:nvPr/>
        </p:nvSpPr>
        <p:spPr>
          <a:xfrm>
            <a:off x="4515396" y="1563013"/>
            <a:ext cx="115050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</a:rPr>
              <a:t>Navigating Healthy</a:t>
            </a:r>
            <a:r>
              <a:rPr lang="en-U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Workplace Conflict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6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</a:rPr>
              <a:t>Board of Directors</a:t>
            </a:r>
            <a:r>
              <a:rPr lang="en-U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Case Study: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Anna Tanski</a:t>
            </a:r>
            <a:endParaRPr sz="6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>
            <a:extLst>
              <a:ext uri="{FF2B5EF4-FFF2-40B4-BE49-F238E27FC236}">
                <a16:creationId xmlns:a16="http://schemas.microsoft.com/office/drawing/2014/main" id="{C71764A5-23F7-25EA-BD11-B34FB716E4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9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286719033a2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286719033a2_0_178"/>
          <p:cNvSpPr txBox="1"/>
          <p:nvPr/>
        </p:nvSpPr>
        <p:spPr>
          <a:xfrm>
            <a:off x="961350" y="463157"/>
            <a:ext cx="16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to Build a Culture of Feedback</a:t>
            </a:r>
            <a:endParaRPr sz="6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g286719033a2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9363" y="2016550"/>
            <a:ext cx="8169276" cy="81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286719033a2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g28a2874b4ea_0_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8a2874b4ea_0_408"/>
          <p:cNvSpPr txBox="1"/>
          <p:nvPr/>
        </p:nvSpPr>
        <p:spPr>
          <a:xfrm>
            <a:off x="769096" y="441956"/>
            <a:ext cx="152565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Through on Feedback Well</a:t>
            </a:r>
            <a:endParaRPr sz="60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g28a2874b4ea_0_408"/>
          <p:cNvSpPr txBox="1"/>
          <p:nvPr/>
        </p:nvSpPr>
        <p:spPr>
          <a:xfrm>
            <a:off x="2015550" y="4089078"/>
            <a:ext cx="13644600" cy="50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Acknowledge the feedback you’ve received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 viable feedback and drive change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Connect changes to feedback received and give credit!</a:t>
            </a:r>
            <a:endParaRPr sz="4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When feedback is received but not viable, explain why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5" name="Google Shape;495;g28a2874b4ea_0_4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71025" y="241975"/>
            <a:ext cx="4509501" cy="450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28a2874b4ea_0_4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28a2874b4ea_0_4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8087" y="8389353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28a2874b4ea_0_4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242" y="4089078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28a2874b4ea_0_4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242" y="5522503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28a2874b4ea_0_4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242" y="6955928"/>
            <a:ext cx="670700" cy="68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/>
        </p:nvSpPr>
        <p:spPr>
          <a:xfrm>
            <a:off x="4488900" y="3219250"/>
            <a:ext cx="11505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Giving </a:t>
            </a:r>
            <a:endParaRPr sz="6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Feedback Well</a:t>
            </a:r>
            <a:endParaRPr sz="6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g24aad5adaa2_0_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24aad5adaa2_0_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4aad5adaa2_0_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A9DD2FE3-D6E0-34DA-3CB1-0875428C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>
            <a:extLst>
              <a:ext uri="{FF2B5EF4-FFF2-40B4-BE49-F238E27FC236}">
                <a16:creationId xmlns:a16="http://schemas.microsoft.com/office/drawing/2014/main" id="{C7DDDF52-96CF-DB9C-E244-558FE3020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>
            <a:extLst>
              <a:ext uri="{FF2B5EF4-FFF2-40B4-BE49-F238E27FC236}">
                <a16:creationId xmlns:a16="http://schemas.microsoft.com/office/drawing/2014/main" id="{A3250806-11F9-0A22-A6A2-E13F801FB0E6}"/>
              </a:ext>
            </a:extLst>
          </p:cNvPr>
          <p:cNvSpPr txBox="1"/>
          <p:nvPr/>
        </p:nvSpPr>
        <p:spPr>
          <a:xfrm>
            <a:off x="961350" y="493250"/>
            <a:ext cx="185259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-US" sz="6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Give and Receive Feedback </a:t>
            </a:r>
            <a:r>
              <a:rPr lang="en-US" sz="6800" b="1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Constantly</a:t>
            </a:r>
            <a:r>
              <a:rPr lang="en-US" sz="6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B49AEE3-01C1-6ADF-2C24-A8FB35398A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EF16D573-B636-5FF1-50CF-146C30285632}"/>
              </a:ext>
            </a:extLst>
          </p:cNvPr>
          <p:cNvSpPr txBox="1"/>
          <p:nvPr/>
        </p:nvSpPr>
        <p:spPr>
          <a:xfrm>
            <a:off x="961350" y="2178570"/>
            <a:ext cx="17195700" cy="48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don’t realize it.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 interaction.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 response.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 non-response.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Every time we exchange any form of verbal or non-verbal communication, 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are giving and/or receiving feedback.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0809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286719033a2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286719033a2_0_214"/>
          <p:cNvSpPr txBox="1"/>
          <p:nvPr/>
        </p:nvSpPr>
        <p:spPr>
          <a:xfrm>
            <a:off x="929266" y="495241"/>
            <a:ext cx="16918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to Build a Culture of Feedback</a:t>
            </a:r>
            <a:endParaRPr sz="6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286719033a2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150" y="2063800"/>
            <a:ext cx="8109699" cy="81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286719033a2_0_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g28a2874b4ea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8a2874b4ea_0_202"/>
          <p:cNvSpPr txBox="1"/>
          <p:nvPr/>
        </p:nvSpPr>
        <p:spPr>
          <a:xfrm>
            <a:off x="617041" y="218249"/>
            <a:ext cx="15256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Feedback Well</a:t>
            </a:r>
            <a:endParaRPr sz="5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g28a2874b4ea_0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66613" y="87375"/>
            <a:ext cx="4640676" cy="4640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28a2874b4ea_0_202"/>
          <p:cNvSpPr txBox="1"/>
          <p:nvPr/>
        </p:nvSpPr>
        <p:spPr>
          <a:xfrm>
            <a:off x="2166029" y="4224867"/>
            <a:ext cx="69333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early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specific 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private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g28a2874b4ea_0_202"/>
          <p:cNvSpPr txBox="1"/>
          <p:nvPr/>
        </p:nvSpPr>
        <p:spPr>
          <a:xfrm>
            <a:off x="7940395" y="4334979"/>
            <a:ext cx="8720700" cy="365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Set clear expectations</a:t>
            </a:r>
            <a:endParaRPr sz="4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Provide resources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Share your support and belief</a:t>
            </a:r>
            <a:endParaRPr sz="4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7" name="Google Shape;527;g28a2874b4ea_0_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7110" y="4262283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8455" y="5683004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220" y="7196197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5878" y="4372395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3624" y="5793116"/>
            <a:ext cx="670700" cy="6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8a2874b4ea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9695" y="7196197"/>
            <a:ext cx="670700" cy="68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g286719033a2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286719033a2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2907" y="152400"/>
            <a:ext cx="9982200" cy="99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286719033a2_0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" name="Google Shape;1488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122"/>
          <p:cNvSpPr txBox="1"/>
          <p:nvPr/>
        </p:nvSpPr>
        <p:spPr>
          <a:xfrm>
            <a:off x="961350" y="493250"/>
            <a:ext cx="185259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>
                <a:latin typeface="Roboto"/>
                <a:ea typeface="Roboto"/>
                <a:cs typeface="Roboto"/>
                <a:sym typeface="Roboto"/>
              </a:rPr>
              <a:t>Difficult Conversations Get Easier</a:t>
            </a:r>
            <a:endParaRPr sz="7301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1" name="Google Shape;1491;p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336" y="2342839"/>
            <a:ext cx="7771326" cy="582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D1D"/>
        </a:solidFill>
        <a:effectLst/>
      </p:bgPr>
    </p:bg>
    <p:spTree>
      <p:nvGrpSpPr>
        <p:cNvPr id="1" name="Shape 246">
          <a:extLst>
            <a:ext uri="{FF2B5EF4-FFF2-40B4-BE49-F238E27FC236}">
              <a16:creationId xmlns:a16="http://schemas.microsoft.com/office/drawing/2014/main" id="{E3AEFFEC-721B-39F2-AF9A-456FEE16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>
            <a:extLst>
              <a:ext uri="{FF2B5EF4-FFF2-40B4-BE49-F238E27FC236}">
                <a16:creationId xmlns:a16="http://schemas.microsoft.com/office/drawing/2014/main" id="{656E2949-ACB2-385E-525E-03D23C9D45C7}"/>
              </a:ext>
            </a:extLst>
          </p:cNvPr>
          <p:cNvSpPr txBox="1"/>
          <p:nvPr/>
        </p:nvSpPr>
        <p:spPr>
          <a:xfrm>
            <a:off x="4488900" y="3219250"/>
            <a:ext cx="11505000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7200" b="1" dirty="0">
                <a:solidFill>
                  <a:schemeClr val="bg1"/>
                </a:solidFill>
              </a:rPr>
              <a:t>Thank You!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lang="en-US" sz="7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</a:rPr>
              <a:t>Anna Tanski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6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atanski@firedupculture.com</a:t>
            </a:r>
            <a:endParaRPr lang="en-US" sz="60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endParaRPr sz="6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0">
            <a:extLst>
              <a:ext uri="{FF2B5EF4-FFF2-40B4-BE49-F238E27FC236}">
                <a16:creationId xmlns:a16="http://schemas.microsoft.com/office/drawing/2014/main" id="{13556C7C-1815-138F-FC9D-D4B7B02C71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0" b="180"/>
          <a:stretch/>
        </p:blipFill>
        <p:spPr>
          <a:xfrm>
            <a:off x="-1471375" y="5035450"/>
            <a:ext cx="5353725" cy="5473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84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3" y="-28575"/>
            <a:ext cx="462495" cy="10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04676" y="236577"/>
            <a:ext cx="185259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chemeClr val="dk1"/>
              </a:buClr>
              <a:buSzPts val="7300"/>
            </a:pPr>
            <a:r>
              <a:rPr lang="en-US" sz="7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Communication points hidden as forms </a:t>
            </a:r>
          </a:p>
          <a:p>
            <a:pPr lvl="0">
              <a:buClr>
                <a:schemeClr val="dk1"/>
              </a:buClr>
              <a:buSzPts val="7300"/>
            </a:pPr>
            <a:r>
              <a:rPr lang="en-US" sz="7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feedback</a:t>
            </a:r>
            <a:r>
              <a:rPr lang="en-US" sz="4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lang="en-US" sz="4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0" y="9219725"/>
            <a:ext cx="2071251" cy="1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515483" y="2890300"/>
            <a:ext cx="14368500" cy="63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Body language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Facial expressions 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 and tone used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Verbal praise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(yes, praise is feedback!)</a:t>
            </a: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Lack of response, follow through, or action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23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work gets prioritized, what doesn’t</a:t>
            </a: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3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4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endParaRPr sz="4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98"/>
          <p:cNvSpPr txBox="1"/>
          <p:nvPr/>
        </p:nvSpPr>
        <p:spPr>
          <a:xfrm>
            <a:off x="1395000" y="3846348"/>
            <a:ext cx="16893000" cy="61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>
              <a:lnSpc>
                <a:spcPct val="150000"/>
              </a:lnSpc>
            </a:pPr>
            <a:r>
              <a:rPr lang="en-US" sz="4050" b="1" dirty="0">
                <a:latin typeface="Roboto"/>
                <a:ea typeface="Roboto"/>
                <a:cs typeface="Roboto"/>
                <a:sym typeface="Roboto"/>
              </a:rPr>
              <a:t>❌ Quality of execution</a:t>
            </a:r>
            <a:r>
              <a:rPr lang="en-US" sz="4050" dirty="0">
                <a:latin typeface="Roboto"/>
                <a:ea typeface="Roboto"/>
                <a:cs typeface="Roboto"/>
                <a:sym typeface="Roboto"/>
              </a:rPr>
              <a:t> does not meet expectations. </a:t>
            </a:r>
            <a:endParaRPr sz="40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endParaRPr sz="40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r>
              <a:rPr lang="en-US" sz="4050" b="1" dirty="0">
                <a:latin typeface="Roboto"/>
                <a:ea typeface="Roboto"/>
                <a:cs typeface="Roboto"/>
                <a:sym typeface="Roboto"/>
              </a:rPr>
              <a:t>❌ Priorities</a:t>
            </a:r>
            <a:r>
              <a:rPr lang="en-US" sz="4050" dirty="0">
                <a:latin typeface="Roboto"/>
                <a:ea typeface="Roboto"/>
                <a:cs typeface="Roboto"/>
                <a:sym typeface="Roboto"/>
              </a:rPr>
              <a:t> do not meet expectations. </a:t>
            </a:r>
            <a:endParaRPr sz="40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endParaRPr sz="40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r>
              <a:rPr lang="en-US" sz="4050" b="1" dirty="0">
                <a:latin typeface="Roboto"/>
                <a:ea typeface="Roboto"/>
                <a:cs typeface="Roboto"/>
                <a:sym typeface="Roboto"/>
              </a:rPr>
              <a:t>❌ Behavior/attitude/conduct</a:t>
            </a:r>
            <a:r>
              <a:rPr lang="en-US" sz="4050" dirty="0">
                <a:latin typeface="Roboto"/>
                <a:ea typeface="Roboto"/>
                <a:cs typeface="Roboto"/>
                <a:sym typeface="Roboto"/>
              </a:rPr>
              <a:t> does not meet expectations.</a:t>
            </a:r>
            <a:endParaRPr sz="40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98"/>
          <p:cNvSpPr txBox="1"/>
          <p:nvPr/>
        </p:nvSpPr>
        <p:spPr>
          <a:xfrm>
            <a:off x="961350" y="493250"/>
            <a:ext cx="185259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Why Does Conflict Occur?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8" name="Google Shape;1288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98"/>
          <p:cNvSpPr txBox="1"/>
          <p:nvPr/>
        </p:nvSpPr>
        <p:spPr>
          <a:xfrm>
            <a:off x="961350" y="2505059"/>
            <a:ext cx="1689300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4100" dirty="0">
                <a:latin typeface="Roboto"/>
                <a:ea typeface="Roboto"/>
                <a:cs typeface="Roboto"/>
                <a:sym typeface="Roboto"/>
              </a:rPr>
              <a:t>Two (or more) parties are not aligned:  </a:t>
            </a:r>
            <a:endParaRPr sz="41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100"/>
          <p:cNvSpPr txBox="1"/>
          <p:nvPr/>
        </p:nvSpPr>
        <p:spPr>
          <a:xfrm>
            <a:off x="961350" y="493250"/>
            <a:ext cx="18525900" cy="11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Embracing 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5" name="Google Shape;1305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5" y="2151938"/>
            <a:ext cx="8871858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" name="Google Shape;1408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112"/>
          <p:cNvSpPr txBox="1"/>
          <p:nvPr/>
        </p:nvSpPr>
        <p:spPr>
          <a:xfrm>
            <a:off x="961350" y="3314226"/>
            <a:ext cx="16893000" cy="257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188" indent="-419090" defTabSz="1828755">
              <a:lnSpc>
                <a:spcPct val="150000"/>
              </a:lnSpc>
              <a:spcBef>
                <a:spcPts val="1200"/>
              </a:spcBef>
              <a:buSzPts val="3000"/>
              <a:buFont typeface="Roboto"/>
              <a:buAutoNum type="arabicPeriod"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112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 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1" name="Google Shape;1411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Google Shape;141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113"/>
          <p:cNvSpPr txBox="1"/>
          <p:nvPr/>
        </p:nvSpPr>
        <p:spPr>
          <a:xfrm>
            <a:off x="961350" y="3314228"/>
            <a:ext cx="16893000" cy="326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Google Shape;1418;p113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 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9" name="Google Shape;1419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Google Shape;142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4" y="-28576"/>
            <a:ext cx="462497" cy="105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14"/>
          <p:cNvSpPr txBox="1"/>
          <p:nvPr/>
        </p:nvSpPr>
        <p:spPr>
          <a:xfrm>
            <a:off x="961350" y="3314228"/>
            <a:ext cx="16893000" cy="395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099" defTabSz="1828755">
              <a:lnSpc>
                <a:spcPct val="150000"/>
              </a:lnSpc>
              <a:spcBef>
                <a:spcPts val="1200"/>
              </a:spcBef>
            </a:pP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1. PREPARE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your desired outcomes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 conversation</a:t>
            </a:r>
            <a:endParaRPr sz="2801" dirty="0"/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2. Show your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CARE 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for them as a human right away </a:t>
            </a: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marL="38099" defTabSz="1828755">
              <a:lnSpc>
                <a:spcPct val="150000"/>
              </a:lnSpc>
            </a:pP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sz="3000" b="1" dirty="0">
                <a:latin typeface="Roboto"/>
                <a:ea typeface="Roboto"/>
                <a:cs typeface="Roboto"/>
                <a:sym typeface="Roboto"/>
              </a:rPr>
              <a:t>CHOOSE YOUR WORDS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in a way that shows </a:t>
            </a:r>
            <a:r>
              <a:rPr lang="en-US" sz="3000" u="sng" dirty="0">
                <a:latin typeface="Roboto"/>
                <a:ea typeface="Roboto"/>
                <a:cs typeface="Roboto"/>
                <a:sym typeface="Roboto"/>
              </a:rPr>
              <a:t>you're on the same team,</a:t>
            </a:r>
            <a:r>
              <a:rPr lang="en-US" sz="3000" dirty="0">
                <a:latin typeface="Roboto"/>
                <a:ea typeface="Roboto"/>
                <a:cs typeface="Roboto"/>
                <a:sym typeface="Roboto"/>
              </a:rPr>
              <a:t> striving for the same goal</a:t>
            </a:r>
            <a:endParaRPr sz="3000" dirty="0">
              <a:latin typeface="Roboto"/>
              <a:ea typeface="Roboto"/>
              <a:cs typeface="Roboto"/>
              <a:sym typeface="Roboto"/>
            </a:endParaRPr>
          </a:p>
          <a:p>
            <a:pPr marL="457188" defTabSz="1828755">
              <a:lnSpc>
                <a:spcPct val="150000"/>
              </a:lnSpc>
              <a:spcBef>
                <a:spcPts val="1200"/>
              </a:spcBef>
            </a:pPr>
            <a:endParaRPr sz="3000" b="1" dirty="0">
              <a:latin typeface="Roboto"/>
              <a:ea typeface="Roboto"/>
              <a:cs typeface="Roboto"/>
              <a:sym typeface="Roboto"/>
            </a:endParaRPr>
          </a:p>
          <a:p>
            <a:pPr defTabSz="1828755">
              <a:lnSpc>
                <a:spcPct val="150000"/>
              </a:lnSpc>
              <a:spcBef>
                <a:spcPts val="1200"/>
              </a:spcBef>
            </a:pPr>
            <a:endParaRPr sz="31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114"/>
          <p:cNvSpPr txBox="1"/>
          <p:nvPr/>
        </p:nvSpPr>
        <p:spPr>
          <a:xfrm>
            <a:off x="961350" y="493250"/>
            <a:ext cx="18525900" cy="224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10 Steps to </a:t>
            </a:r>
            <a:r>
              <a:rPr lang="en-US" sz="7301" b="1" u="sng" dirty="0">
                <a:latin typeface="Roboto"/>
                <a:ea typeface="Roboto"/>
                <a:cs typeface="Roboto"/>
                <a:sym typeface="Roboto"/>
              </a:rPr>
              <a:t>Effectively</a:t>
            </a:r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 Manage</a:t>
            </a:r>
          </a:p>
          <a:p>
            <a:pPr defTabSz="1828755"/>
            <a:r>
              <a:rPr lang="en-US" sz="7301" b="1" dirty="0">
                <a:latin typeface="Roboto"/>
                <a:ea typeface="Roboto"/>
                <a:cs typeface="Roboto"/>
                <a:sym typeface="Roboto"/>
              </a:rPr>
              <a:t>Difficult Conversations</a:t>
            </a:r>
            <a:endParaRPr sz="7301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7" name="Google Shape;1427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51" y="9219727"/>
            <a:ext cx="2071253" cy="10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1205</Words>
  <Application>Microsoft Office PowerPoint</Application>
  <PresentationFormat>Custom</PresentationFormat>
  <Paragraphs>201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 McMillan</dc:creator>
  <cp:lastModifiedBy>Deb McMillan</cp:lastModifiedBy>
  <cp:revision>26</cp:revision>
  <dcterms:modified xsi:type="dcterms:W3CDTF">2026-06-22T18:31:23Z</dcterms:modified>
</cp:coreProperties>
</file>