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9" r:id="rId3"/>
    <p:sldId id="271" r:id="rId4"/>
    <p:sldId id="257" r:id="rId5"/>
    <p:sldId id="258" r:id="rId6"/>
    <p:sldId id="264" r:id="rId7"/>
    <p:sldId id="267" r:id="rId8"/>
    <p:sldId id="259" r:id="rId9"/>
    <p:sldId id="265" r:id="rId10"/>
    <p:sldId id="268" r:id="rId11"/>
    <p:sldId id="262" r:id="rId12"/>
    <p:sldId id="263"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263"/>
    <a:srgbClr val="C2D363"/>
    <a:srgbClr val="F0227C"/>
    <a:srgbClr val="003768"/>
    <a:srgbClr val="193B48"/>
    <a:srgbClr val="EC1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F83D0-3BE7-4C20-A8F6-B0894151949C}" v="8" dt="2026-06-02T19:17:29.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8" autoAdjust="0"/>
    <p:restoredTop sz="84211" autoAdjust="0"/>
  </p:normalViewPr>
  <p:slideViewPr>
    <p:cSldViewPr snapToGrid="0">
      <p:cViewPr varScale="1">
        <p:scale>
          <a:sx n="62" d="100"/>
          <a:sy n="62" d="100"/>
        </p:scale>
        <p:origin x="8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9FC7F-AC75-426D-85D2-3815F1BB20A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7D86D67B-2085-48A1-8DB7-EA6F80D8F4EF}">
      <dgm:prSet phldrT="[Text]" phldr="0"/>
      <dgm:spPr/>
      <dgm:t>
        <a:bodyPr/>
        <a:lstStyle/>
        <a:p>
          <a:r>
            <a:rPr lang="en-US" dirty="0"/>
            <a:t>User Generated Content Through Contest</a:t>
          </a:r>
        </a:p>
      </dgm:t>
    </dgm:pt>
    <dgm:pt modelId="{9A370DF1-624B-4B81-BD5B-F4D173DB7FFA}" type="parTrans" cxnId="{D1CA65CA-1990-4D7E-AA0D-7C5C9CCD262C}">
      <dgm:prSet/>
      <dgm:spPr/>
      <dgm:t>
        <a:bodyPr/>
        <a:lstStyle/>
        <a:p>
          <a:endParaRPr lang="en-US"/>
        </a:p>
      </dgm:t>
    </dgm:pt>
    <dgm:pt modelId="{6280DB48-3CFD-42FA-A90E-FE08AA223283}" type="sibTrans" cxnId="{D1CA65CA-1990-4D7E-AA0D-7C5C9CCD262C}">
      <dgm:prSet/>
      <dgm:spPr/>
      <dgm:t>
        <a:bodyPr/>
        <a:lstStyle/>
        <a:p>
          <a:endParaRPr lang="en-US"/>
        </a:p>
      </dgm:t>
    </dgm:pt>
    <dgm:pt modelId="{CCBFA572-F38F-4560-8555-300076AF6D2C}">
      <dgm:prSet phldrT="[Text]" phldr="0"/>
      <dgm:spPr/>
      <dgm:t>
        <a:bodyPr/>
        <a:lstStyle/>
        <a:p>
          <a:r>
            <a:rPr lang="en-US" dirty="0"/>
            <a:t>Organic Promotion</a:t>
          </a:r>
        </a:p>
      </dgm:t>
    </dgm:pt>
    <dgm:pt modelId="{10C29343-91E8-4479-A7D7-A1D4D2CCF1BF}" type="parTrans" cxnId="{693533F8-0379-4A66-9DD6-42058372A975}">
      <dgm:prSet/>
      <dgm:spPr/>
      <dgm:t>
        <a:bodyPr/>
        <a:lstStyle/>
        <a:p>
          <a:endParaRPr lang="en-US"/>
        </a:p>
      </dgm:t>
    </dgm:pt>
    <dgm:pt modelId="{EB3CD30D-6331-476E-A5C8-7570625DF49B}" type="sibTrans" cxnId="{693533F8-0379-4A66-9DD6-42058372A975}">
      <dgm:prSet/>
      <dgm:spPr/>
      <dgm:t>
        <a:bodyPr/>
        <a:lstStyle/>
        <a:p>
          <a:endParaRPr lang="en-US"/>
        </a:p>
      </dgm:t>
    </dgm:pt>
    <dgm:pt modelId="{67D00F50-3556-4E67-816B-B45148D53F93}">
      <dgm:prSet phldrT="[Text]" phldr="0"/>
      <dgm:spPr/>
      <dgm:t>
        <a:bodyPr/>
        <a:lstStyle/>
        <a:p>
          <a:r>
            <a:rPr lang="en-US" dirty="0"/>
            <a:t>Public Relations</a:t>
          </a:r>
        </a:p>
      </dgm:t>
    </dgm:pt>
    <dgm:pt modelId="{CCAD7CAD-E358-43D8-827D-B44804B7C2FD}" type="parTrans" cxnId="{FD7CFCAA-BC51-4EAF-BA11-D50CBB166E63}">
      <dgm:prSet/>
      <dgm:spPr/>
      <dgm:t>
        <a:bodyPr/>
        <a:lstStyle/>
        <a:p>
          <a:endParaRPr lang="en-US"/>
        </a:p>
      </dgm:t>
    </dgm:pt>
    <dgm:pt modelId="{83EBB91E-D522-46F3-9E22-75960A0A6B4F}" type="sibTrans" cxnId="{FD7CFCAA-BC51-4EAF-BA11-D50CBB166E63}">
      <dgm:prSet/>
      <dgm:spPr/>
      <dgm:t>
        <a:bodyPr/>
        <a:lstStyle/>
        <a:p>
          <a:endParaRPr lang="en-US"/>
        </a:p>
      </dgm:t>
    </dgm:pt>
    <dgm:pt modelId="{BC326D0E-C6E5-42FA-BC54-C4CE5E5EB38E}">
      <dgm:prSet phldrT="[Text]" phldr="0"/>
      <dgm:spPr/>
      <dgm:t>
        <a:bodyPr/>
        <a:lstStyle/>
        <a:p>
          <a:r>
            <a:rPr lang="en-US" dirty="0"/>
            <a:t>Partner Cross- Promotion</a:t>
          </a:r>
        </a:p>
      </dgm:t>
    </dgm:pt>
    <dgm:pt modelId="{109F4578-F745-46D3-919C-8EC641377E35}" type="parTrans" cxnId="{BD22E650-4BBA-40B2-937D-CC8370398B63}">
      <dgm:prSet/>
      <dgm:spPr/>
      <dgm:t>
        <a:bodyPr/>
        <a:lstStyle/>
        <a:p>
          <a:endParaRPr lang="en-US"/>
        </a:p>
      </dgm:t>
    </dgm:pt>
    <dgm:pt modelId="{C1F48B6A-E948-4397-88C8-D6CEF3D0625F}" type="sibTrans" cxnId="{BD22E650-4BBA-40B2-937D-CC8370398B63}">
      <dgm:prSet/>
      <dgm:spPr/>
      <dgm:t>
        <a:bodyPr/>
        <a:lstStyle/>
        <a:p>
          <a:endParaRPr lang="en-US"/>
        </a:p>
      </dgm:t>
    </dgm:pt>
    <dgm:pt modelId="{92360FF9-B92A-4130-9E02-6B4029182944}">
      <dgm:prSet phldrT="[Text]" phldr="0"/>
      <dgm:spPr/>
      <dgm:t>
        <a:bodyPr/>
        <a:lstStyle/>
        <a:p>
          <a:r>
            <a:rPr lang="en-US" dirty="0"/>
            <a:t>Branding/Assets for Partners</a:t>
          </a:r>
        </a:p>
      </dgm:t>
    </dgm:pt>
    <dgm:pt modelId="{1C7FC691-43F8-4A08-9828-1584CB35C751}" type="parTrans" cxnId="{D4D2395E-8B47-41EB-926B-E93D73AF7543}">
      <dgm:prSet/>
      <dgm:spPr/>
      <dgm:t>
        <a:bodyPr/>
        <a:lstStyle/>
        <a:p>
          <a:endParaRPr lang="en-US"/>
        </a:p>
      </dgm:t>
    </dgm:pt>
    <dgm:pt modelId="{B66B9A91-96A6-488A-BB30-2779A6130252}" type="sibTrans" cxnId="{D4D2395E-8B47-41EB-926B-E93D73AF7543}">
      <dgm:prSet/>
      <dgm:spPr/>
      <dgm:t>
        <a:bodyPr/>
        <a:lstStyle/>
        <a:p>
          <a:endParaRPr lang="en-US"/>
        </a:p>
      </dgm:t>
    </dgm:pt>
    <dgm:pt modelId="{52A530D0-522A-49A1-8C2F-20CCDD06545E}">
      <dgm:prSet phldrT="[Text]" phldr="0"/>
      <dgm:spPr/>
      <dgm:t>
        <a:bodyPr/>
        <a:lstStyle/>
        <a:p>
          <a:r>
            <a:rPr lang="en-US" dirty="0"/>
            <a:t>Content Creator Collaboration</a:t>
          </a:r>
        </a:p>
      </dgm:t>
    </dgm:pt>
    <dgm:pt modelId="{9E227B0C-AE60-4864-BF41-9FAE5185B6F9}" type="parTrans" cxnId="{02805356-E565-4F76-9BE5-C9FA36B77E7D}">
      <dgm:prSet/>
      <dgm:spPr/>
      <dgm:t>
        <a:bodyPr/>
        <a:lstStyle/>
        <a:p>
          <a:endParaRPr lang="en-US"/>
        </a:p>
      </dgm:t>
    </dgm:pt>
    <dgm:pt modelId="{256F88FA-3F37-48B7-9AAE-CABFADF79117}" type="sibTrans" cxnId="{02805356-E565-4F76-9BE5-C9FA36B77E7D}">
      <dgm:prSet/>
      <dgm:spPr/>
      <dgm:t>
        <a:bodyPr/>
        <a:lstStyle/>
        <a:p>
          <a:endParaRPr lang="en-US"/>
        </a:p>
      </dgm:t>
    </dgm:pt>
    <dgm:pt modelId="{7CF849F9-F74E-4629-A6A2-472CAC14E9DD}" type="pres">
      <dgm:prSet presAssocID="{0A59FC7F-AC75-426D-85D2-3815F1BB20A9}" presName="cycle" presStyleCnt="0">
        <dgm:presLayoutVars>
          <dgm:dir/>
          <dgm:resizeHandles val="exact"/>
        </dgm:presLayoutVars>
      </dgm:prSet>
      <dgm:spPr/>
    </dgm:pt>
    <dgm:pt modelId="{FFEEB1A2-8B75-465A-83C9-739351540A00}" type="pres">
      <dgm:prSet presAssocID="{7D86D67B-2085-48A1-8DB7-EA6F80D8F4EF}" presName="node" presStyleLbl="node1" presStyleIdx="0" presStyleCnt="6" custRadScaleRad="100185" custRadScaleInc="0">
        <dgm:presLayoutVars>
          <dgm:bulletEnabled val="1"/>
        </dgm:presLayoutVars>
      </dgm:prSet>
      <dgm:spPr/>
    </dgm:pt>
    <dgm:pt modelId="{0271936D-8980-446C-AE3C-90E333F1A808}" type="pres">
      <dgm:prSet presAssocID="{7D86D67B-2085-48A1-8DB7-EA6F80D8F4EF}" presName="spNode" presStyleCnt="0"/>
      <dgm:spPr/>
    </dgm:pt>
    <dgm:pt modelId="{3544CCB0-F6C7-4B7F-BE2A-6E36A25EE556}" type="pres">
      <dgm:prSet presAssocID="{6280DB48-3CFD-42FA-A90E-FE08AA223283}" presName="sibTrans" presStyleLbl="sibTrans1D1" presStyleIdx="0" presStyleCnt="6"/>
      <dgm:spPr/>
    </dgm:pt>
    <dgm:pt modelId="{99997943-81C9-4BAA-8B54-CEF4EDF01FBB}" type="pres">
      <dgm:prSet presAssocID="{CCBFA572-F38F-4560-8555-300076AF6D2C}" presName="node" presStyleLbl="node1" presStyleIdx="1" presStyleCnt="6" custRadScaleRad="95849" custRadScaleInc="80699">
        <dgm:presLayoutVars>
          <dgm:bulletEnabled val="1"/>
        </dgm:presLayoutVars>
      </dgm:prSet>
      <dgm:spPr/>
    </dgm:pt>
    <dgm:pt modelId="{237E56BE-8987-49E0-B04C-C40A48BBE62D}" type="pres">
      <dgm:prSet presAssocID="{CCBFA572-F38F-4560-8555-300076AF6D2C}" presName="spNode" presStyleCnt="0"/>
      <dgm:spPr/>
    </dgm:pt>
    <dgm:pt modelId="{42155EDD-7B6F-404F-9757-178F9FFA9FA3}" type="pres">
      <dgm:prSet presAssocID="{EB3CD30D-6331-476E-A5C8-7570625DF49B}" presName="sibTrans" presStyleLbl="sibTrans1D1" presStyleIdx="1" presStyleCnt="6"/>
      <dgm:spPr/>
    </dgm:pt>
    <dgm:pt modelId="{B83DAC98-1A09-4A30-ADD8-58AB7F726543}" type="pres">
      <dgm:prSet presAssocID="{67D00F50-3556-4E67-816B-B45148D53F93}" presName="node" presStyleLbl="node1" presStyleIdx="2" presStyleCnt="6">
        <dgm:presLayoutVars>
          <dgm:bulletEnabled val="1"/>
        </dgm:presLayoutVars>
      </dgm:prSet>
      <dgm:spPr/>
    </dgm:pt>
    <dgm:pt modelId="{5884502C-424A-4F3A-AE91-B5CE207F923C}" type="pres">
      <dgm:prSet presAssocID="{67D00F50-3556-4E67-816B-B45148D53F93}" presName="spNode" presStyleCnt="0"/>
      <dgm:spPr/>
    </dgm:pt>
    <dgm:pt modelId="{42F43E60-5E6B-464A-B9D2-9EAF390069E0}" type="pres">
      <dgm:prSet presAssocID="{83EBB91E-D522-46F3-9E22-75960A0A6B4F}" presName="sibTrans" presStyleLbl="sibTrans1D1" presStyleIdx="2" presStyleCnt="6"/>
      <dgm:spPr/>
    </dgm:pt>
    <dgm:pt modelId="{75EE8102-FDF0-4071-962F-6EDD783E577B}" type="pres">
      <dgm:prSet presAssocID="{BC326D0E-C6E5-42FA-BC54-C4CE5E5EB38E}" presName="node" presStyleLbl="node1" presStyleIdx="3" presStyleCnt="6">
        <dgm:presLayoutVars>
          <dgm:bulletEnabled val="1"/>
        </dgm:presLayoutVars>
      </dgm:prSet>
      <dgm:spPr/>
    </dgm:pt>
    <dgm:pt modelId="{5156F157-244D-4465-BE73-6E3D27248379}" type="pres">
      <dgm:prSet presAssocID="{BC326D0E-C6E5-42FA-BC54-C4CE5E5EB38E}" presName="spNode" presStyleCnt="0"/>
      <dgm:spPr/>
    </dgm:pt>
    <dgm:pt modelId="{EAF731A6-247A-4FFE-B50B-3DD151653F11}" type="pres">
      <dgm:prSet presAssocID="{C1F48B6A-E948-4397-88C8-D6CEF3D0625F}" presName="sibTrans" presStyleLbl="sibTrans1D1" presStyleIdx="3" presStyleCnt="6"/>
      <dgm:spPr/>
    </dgm:pt>
    <dgm:pt modelId="{927B8603-91F3-4E08-99BA-B918B41B2874}" type="pres">
      <dgm:prSet presAssocID="{52A530D0-522A-49A1-8C2F-20CCDD06545E}" presName="node" presStyleLbl="node1" presStyleIdx="4" presStyleCnt="6">
        <dgm:presLayoutVars>
          <dgm:bulletEnabled val="1"/>
        </dgm:presLayoutVars>
      </dgm:prSet>
      <dgm:spPr/>
    </dgm:pt>
    <dgm:pt modelId="{4B1B492E-F1F5-4863-BF66-57DB8FB22CB5}" type="pres">
      <dgm:prSet presAssocID="{52A530D0-522A-49A1-8C2F-20CCDD06545E}" presName="spNode" presStyleCnt="0"/>
      <dgm:spPr/>
    </dgm:pt>
    <dgm:pt modelId="{2DE33749-0270-4D81-A2A7-17C640397051}" type="pres">
      <dgm:prSet presAssocID="{256F88FA-3F37-48B7-9AAE-CABFADF79117}" presName="sibTrans" presStyleLbl="sibTrans1D1" presStyleIdx="4" presStyleCnt="6"/>
      <dgm:spPr/>
    </dgm:pt>
    <dgm:pt modelId="{681CCE89-7B92-43A2-9693-CA434D5E7812}" type="pres">
      <dgm:prSet presAssocID="{92360FF9-B92A-4130-9E02-6B4029182944}" presName="node" presStyleLbl="node1" presStyleIdx="5" presStyleCnt="6">
        <dgm:presLayoutVars>
          <dgm:bulletEnabled val="1"/>
        </dgm:presLayoutVars>
      </dgm:prSet>
      <dgm:spPr/>
    </dgm:pt>
    <dgm:pt modelId="{61EDF999-7FA3-4991-A9FD-4E63FA3B87CF}" type="pres">
      <dgm:prSet presAssocID="{92360FF9-B92A-4130-9E02-6B4029182944}" presName="spNode" presStyleCnt="0"/>
      <dgm:spPr/>
    </dgm:pt>
    <dgm:pt modelId="{3D059C36-F877-4C1F-B363-61DACDCF79B4}" type="pres">
      <dgm:prSet presAssocID="{B66B9A91-96A6-488A-BB30-2779A6130252}" presName="sibTrans" presStyleLbl="sibTrans1D1" presStyleIdx="5" presStyleCnt="6"/>
      <dgm:spPr/>
    </dgm:pt>
  </dgm:ptLst>
  <dgm:cxnLst>
    <dgm:cxn modelId="{C63FCB06-8653-4A46-AF00-2FC41AD28CCB}" type="presOf" srcId="{CCBFA572-F38F-4560-8555-300076AF6D2C}" destId="{99997943-81C9-4BAA-8B54-CEF4EDF01FBB}" srcOrd="0" destOrd="0" presId="urn:microsoft.com/office/officeart/2005/8/layout/cycle6"/>
    <dgm:cxn modelId="{D4D2395E-8B47-41EB-926B-E93D73AF7543}" srcId="{0A59FC7F-AC75-426D-85D2-3815F1BB20A9}" destId="{92360FF9-B92A-4130-9E02-6B4029182944}" srcOrd="5" destOrd="0" parTransId="{1C7FC691-43F8-4A08-9828-1584CB35C751}" sibTransId="{B66B9A91-96A6-488A-BB30-2779A6130252}"/>
    <dgm:cxn modelId="{46E74644-2CD9-45E2-B2AF-6399F3C3624B}" type="presOf" srcId="{256F88FA-3F37-48B7-9AAE-CABFADF79117}" destId="{2DE33749-0270-4D81-A2A7-17C640397051}" srcOrd="0" destOrd="0" presId="urn:microsoft.com/office/officeart/2005/8/layout/cycle6"/>
    <dgm:cxn modelId="{8A3A724A-BE06-41F2-97D4-B96F69DA468E}" type="presOf" srcId="{EB3CD30D-6331-476E-A5C8-7570625DF49B}" destId="{42155EDD-7B6F-404F-9757-178F9FFA9FA3}" srcOrd="0" destOrd="0" presId="urn:microsoft.com/office/officeart/2005/8/layout/cycle6"/>
    <dgm:cxn modelId="{13C2A970-C6ED-46E2-9206-6EDF7A8800FC}" type="presOf" srcId="{7D86D67B-2085-48A1-8DB7-EA6F80D8F4EF}" destId="{FFEEB1A2-8B75-465A-83C9-739351540A00}" srcOrd="0" destOrd="0" presId="urn:microsoft.com/office/officeart/2005/8/layout/cycle6"/>
    <dgm:cxn modelId="{BD22E650-4BBA-40B2-937D-CC8370398B63}" srcId="{0A59FC7F-AC75-426D-85D2-3815F1BB20A9}" destId="{BC326D0E-C6E5-42FA-BC54-C4CE5E5EB38E}" srcOrd="3" destOrd="0" parTransId="{109F4578-F745-46D3-919C-8EC641377E35}" sibTransId="{C1F48B6A-E948-4397-88C8-D6CEF3D0625F}"/>
    <dgm:cxn modelId="{95B24B72-E9C5-45ED-9AB6-D3C2D7F8DEE0}" type="presOf" srcId="{BC326D0E-C6E5-42FA-BC54-C4CE5E5EB38E}" destId="{75EE8102-FDF0-4071-962F-6EDD783E577B}" srcOrd="0" destOrd="0" presId="urn:microsoft.com/office/officeart/2005/8/layout/cycle6"/>
    <dgm:cxn modelId="{02805356-E565-4F76-9BE5-C9FA36B77E7D}" srcId="{0A59FC7F-AC75-426D-85D2-3815F1BB20A9}" destId="{52A530D0-522A-49A1-8C2F-20CCDD06545E}" srcOrd="4" destOrd="0" parTransId="{9E227B0C-AE60-4864-BF41-9FAE5185B6F9}" sibTransId="{256F88FA-3F37-48B7-9AAE-CABFADF79117}"/>
    <dgm:cxn modelId="{D507AF8F-78C9-4AC2-8162-F475F9BB449E}" type="presOf" srcId="{83EBB91E-D522-46F3-9E22-75960A0A6B4F}" destId="{42F43E60-5E6B-464A-B9D2-9EAF390069E0}" srcOrd="0" destOrd="0" presId="urn:microsoft.com/office/officeart/2005/8/layout/cycle6"/>
    <dgm:cxn modelId="{3E2F5EA0-11B4-4EB6-844B-81CAE8E51308}" type="presOf" srcId="{B66B9A91-96A6-488A-BB30-2779A6130252}" destId="{3D059C36-F877-4C1F-B363-61DACDCF79B4}" srcOrd="0" destOrd="0" presId="urn:microsoft.com/office/officeart/2005/8/layout/cycle6"/>
    <dgm:cxn modelId="{583447AA-C6E1-49DD-A458-694DB7BCE03B}" type="presOf" srcId="{6280DB48-3CFD-42FA-A90E-FE08AA223283}" destId="{3544CCB0-F6C7-4B7F-BE2A-6E36A25EE556}" srcOrd="0" destOrd="0" presId="urn:microsoft.com/office/officeart/2005/8/layout/cycle6"/>
    <dgm:cxn modelId="{FD7CFCAA-BC51-4EAF-BA11-D50CBB166E63}" srcId="{0A59FC7F-AC75-426D-85D2-3815F1BB20A9}" destId="{67D00F50-3556-4E67-816B-B45148D53F93}" srcOrd="2" destOrd="0" parTransId="{CCAD7CAD-E358-43D8-827D-B44804B7C2FD}" sibTransId="{83EBB91E-D522-46F3-9E22-75960A0A6B4F}"/>
    <dgm:cxn modelId="{49F816BB-B7EC-4636-9E14-E1E9B37CB0C3}" type="presOf" srcId="{67D00F50-3556-4E67-816B-B45148D53F93}" destId="{B83DAC98-1A09-4A30-ADD8-58AB7F726543}" srcOrd="0" destOrd="0" presId="urn:microsoft.com/office/officeart/2005/8/layout/cycle6"/>
    <dgm:cxn modelId="{9222FEC4-C37C-4D0E-AF15-0FF2F84AEBED}" type="presOf" srcId="{C1F48B6A-E948-4397-88C8-D6CEF3D0625F}" destId="{EAF731A6-247A-4FFE-B50B-3DD151653F11}" srcOrd="0" destOrd="0" presId="urn:microsoft.com/office/officeart/2005/8/layout/cycle6"/>
    <dgm:cxn modelId="{58CED8C6-D369-4E70-9C0D-9BB7D37B70BF}" type="presOf" srcId="{0A59FC7F-AC75-426D-85D2-3815F1BB20A9}" destId="{7CF849F9-F74E-4629-A6A2-472CAC14E9DD}" srcOrd="0" destOrd="0" presId="urn:microsoft.com/office/officeart/2005/8/layout/cycle6"/>
    <dgm:cxn modelId="{D1CA65CA-1990-4D7E-AA0D-7C5C9CCD262C}" srcId="{0A59FC7F-AC75-426D-85D2-3815F1BB20A9}" destId="{7D86D67B-2085-48A1-8DB7-EA6F80D8F4EF}" srcOrd="0" destOrd="0" parTransId="{9A370DF1-624B-4B81-BD5B-F4D173DB7FFA}" sibTransId="{6280DB48-3CFD-42FA-A90E-FE08AA223283}"/>
    <dgm:cxn modelId="{0AA986D4-66C6-4231-8F72-D57E1A338F49}" type="presOf" srcId="{52A530D0-522A-49A1-8C2F-20CCDD06545E}" destId="{927B8603-91F3-4E08-99BA-B918B41B2874}" srcOrd="0" destOrd="0" presId="urn:microsoft.com/office/officeart/2005/8/layout/cycle6"/>
    <dgm:cxn modelId="{8212B5F2-63CA-496D-B29E-CED02D4C173E}" type="presOf" srcId="{92360FF9-B92A-4130-9E02-6B4029182944}" destId="{681CCE89-7B92-43A2-9693-CA434D5E7812}" srcOrd="0" destOrd="0" presId="urn:microsoft.com/office/officeart/2005/8/layout/cycle6"/>
    <dgm:cxn modelId="{693533F8-0379-4A66-9DD6-42058372A975}" srcId="{0A59FC7F-AC75-426D-85D2-3815F1BB20A9}" destId="{CCBFA572-F38F-4560-8555-300076AF6D2C}" srcOrd="1" destOrd="0" parTransId="{10C29343-91E8-4479-A7D7-A1D4D2CCF1BF}" sibTransId="{EB3CD30D-6331-476E-A5C8-7570625DF49B}"/>
    <dgm:cxn modelId="{72B08A9C-AABC-4056-86C7-42EEDD94E735}" type="presParOf" srcId="{7CF849F9-F74E-4629-A6A2-472CAC14E9DD}" destId="{FFEEB1A2-8B75-465A-83C9-739351540A00}" srcOrd="0" destOrd="0" presId="urn:microsoft.com/office/officeart/2005/8/layout/cycle6"/>
    <dgm:cxn modelId="{95C21D3D-2B1F-4B12-97BB-DE7346FBF8F3}" type="presParOf" srcId="{7CF849F9-F74E-4629-A6A2-472CAC14E9DD}" destId="{0271936D-8980-446C-AE3C-90E333F1A808}" srcOrd="1" destOrd="0" presId="urn:microsoft.com/office/officeart/2005/8/layout/cycle6"/>
    <dgm:cxn modelId="{35F4BB89-67DC-46AB-BABB-20D0D8ADBDB8}" type="presParOf" srcId="{7CF849F9-F74E-4629-A6A2-472CAC14E9DD}" destId="{3544CCB0-F6C7-4B7F-BE2A-6E36A25EE556}" srcOrd="2" destOrd="0" presId="urn:microsoft.com/office/officeart/2005/8/layout/cycle6"/>
    <dgm:cxn modelId="{C44FFFFB-98D8-496F-8D13-EB1BB94715C9}" type="presParOf" srcId="{7CF849F9-F74E-4629-A6A2-472CAC14E9DD}" destId="{99997943-81C9-4BAA-8B54-CEF4EDF01FBB}" srcOrd="3" destOrd="0" presId="urn:microsoft.com/office/officeart/2005/8/layout/cycle6"/>
    <dgm:cxn modelId="{BF87F3BB-1CD8-405B-9764-56D388B49FB0}" type="presParOf" srcId="{7CF849F9-F74E-4629-A6A2-472CAC14E9DD}" destId="{237E56BE-8987-49E0-B04C-C40A48BBE62D}" srcOrd="4" destOrd="0" presId="urn:microsoft.com/office/officeart/2005/8/layout/cycle6"/>
    <dgm:cxn modelId="{94CBE78F-DC0A-4756-BF7F-14F21007CDDC}" type="presParOf" srcId="{7CF849F9-F74E-4629-A6A2-472CAC14E9DD}" destId="{42155EDD-7B6F-404F-9757-178F9FFA9FA3}" srcOrd="5" destOrd="0" presId="urn:microsoft.com/office/officeart/2005/8/layout/cycle6"/>
    <dgm:cxn modelId="{F413742E-061C-4085-B030-7CA21EEEBABD}" type="presParOf" srcId="{7CF849F9-F74E-4629-A6A2-472CAC14E9DD}" destId="{B83DAC98-1A09-4A30-ADD8-58AB7F726543}" srcOrd="6" destOrd="0" presId="urn:microsoft.com/office/officeart/2005/8/layout/cycle6"/>
    <dgm:cxn modelId="{1A1DD6B2-9813-491A-93F1-B49AA3A52500}" type="presParOf" srcId="{7CF849F9-F74E-4629-A6A2-472CAC14E9DD}" destId="{5884502C-424A-4F3A-AE91-B5CE207F923C}" srcOrd="7" destOrd="0" presId="urn:microsoft.com/office/officeart/2005/8/layout/cycle6"/>
    <dgm:cxn modelId="{0CA575BD-5A39-48AA-86AB-38D1BE6BC32F}" type="presParOf" srcId="{7CF849F9-F74E-4629-A6A2-472CAC14E9DD}" destId="{42F43E60-5E6B-464A-B9D2-9EAF390069E0}" srcOrd="8" destOrd="0" presId="urn:microsoft.com/office/officeart/2005/8/layout/cycle6"/>
    <dgm:cxn modelId="{B5AAD87B-0EC3-4D12-9CD7-1989239852FD}" type="presParOf" srcId="{7CF849F9-F74E-4629-A6A2-472CAC14E9DD}" destId="{75EE8102-FDF0-4071-962F-6EDD783E577B}" srcOrd="9" destOrd="0" presId="urn:microsoft.com/office/officeart/2005/8/layout/cycle6"/>
    <dgm:cxn modelId="{FF6D9474-C95F-4E51-8C9F-2C00CD920DCF}" type="presParOf" srcId="{7CF849F9-F74E-4629-A6A2-472CAC14E9DD}" destId="{5156F157-244D-4465-BE73-6E3D27248379}" srcOrd="10" destOrd="0" presId="urn:microsoft.com/office/officeart/2005/8/layout/cycle6"/>
    <dgm:cxn modelId="{BC6A301C-80C3-4E22-9B5C-70A41E8F65ED}" type="presParOf" srcId="{7CF849F9-F74E-4629-A6A2-472CAC14E9DD}" destId="{EAF731A6-247A-4FFE-B50B-3DD151653F11}" srcOrd="11" destOrd="0" presId="urn:microsoft.com/office/officeart/2005/8/layout/cycle6"/>
    <dgm:cxn modelId="{B424A9B9-EC08-42AB-9D50-01E9E701B272}" type="presParOf" srcId="{7CF849F9-F74E-4629-A6A2-472CAC14E9DD}" destId="{927B8603-91F3-4E08-99BA-B918B41B2874}" srcOrd="12" destOrd="0" presId="urn:microsoft.com/office/officeart/2005/8/layout/cycle6"/>
    <dgm:cxn modelId="{C2E1768D-AF22-432B-A6D6-E65DAB1AF977}" type="presParOf" srcId="{7CF849F9-F74E-4629-A6A2-472CAC14E9DD}" destId="{4B1B492E-F1F5-4863-BF66-57DB8FB22CB5}" srcOrd="13" destOrd="0" presId="urn:microsoft.com/office/officeart/2005/8/layout/cycle6"/>
    <dgm:cxn modelId="{70DB1267-A42E-4637-8355-55771C577DD2}" type="presParOf" srcId="{7CF849F9-F74E-4629-A6A2-472CAC14E9DD}" destId="{2DE33749-0270-4D81-A2A7-17C640397051}" srcOrd="14" destOrd="0" presId="urn:microsoft.com/office/officeart/2005/8/layout/cycle6"/>
    <dgm:cxn modelId="{4C7C4494-77B6-4A09-B166-BBE081AC43B7}" type="presParOf" srcId="{7CF849F9-F74E-4629-A6A2-472CAC14E9DD}" destId="{681CCE89-7B92-43A2-9693-CA434D5E7812}" srcOrd="15" destOrd="0" presId="urn:microsoft.com/office/officeart/2005/8/layout/cycle6"/>
    <dgm:cxn modelId="{736956AD-36FF-44E6-BA51-B8F4E9AC029A}" type="presParOf" srcId="{7CF849F9-F74E-4629-A6A2-472CAC14E9DD}" destId="{61EDF999-7FA3-4991-A9FD-4E63FA3B87CF}" srcOrd="16" destOrd="0" presId="urn:microsoft.com/office/officeart/2005/8/layout/cycle6"/>
    <dgm:cxn modelId="{8EF9D8B3-57C7-4B45-AB8D-6E80E505D666}" type="presParOf" srcId="{7CF849F9-F74E-4629-A6A2-472CAC14E9DD}" destId="{3D059C36-F877-4C1F-B363-61DACDCF79B4}" srcOrd="17" destOrd="0" presId="urn:microsoft.com/office/officeart/2005/8/layout/cycle6"/>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9FC7F-AC75-426D-85D2-3815F1BB20A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7D86D67B-2085-48A1-8DB7-EA6F80D8F4EF}">
      <dgm:prSet phldrT="[Text]" phldr="0"/>
      <dgm:spPr/>
      <dgm:t>
        <a:bodyPr/>
        <a:lstStyle/>
        <a:p>
          <a:r>
            <a:rPr lang="en-US" dirty="0"/>
            <a:t>Organic Promotion</a:t>
          </a:r>
        </a:p>
      </dgm:t>
    </dgm:pt>
    <dgm:pt modelId="{9A370DF1-624B-4B81-BD5B-F4D173DB7FFA}" type="parTrans" cxnId="{D1CA65CA-1990-4D7E-AA0D-7C5C9CCD262C}">
      <dgm:prSet/>
      <dgm:spPr/>
      <dgm:t>
        <a:bodyPr/>
        <a:lstStyle/>
        <a:p>
          <a:endParaRPr lang="en-US"/>
        </a:p>
      </dgm:t>
    </dgm:pt>
    <dgm:pt modelId="{6280DB48-3CFD-42FA-A90E-FE08AA223283}" type="sibTrans" cxnId="{D1CA65CA-1990-4D7E-AA0D-7C5C9CCD262C}">
      <dgm:prSet/>
      <dgm:spPr/>
      <dgm:t>
        <a:bodyPr/>
        <a:lstStyle/>
        <a:p>
          <a:endParaRPr lang="en-US"/>
        </a:p>
      </dgm:t>
    </dgm:pt>
    <dgm:pt modelId="{CCBFA572-F38F-4560-8555-300076AF6D2C}">
      <dgm:prSet phldrT="[Text]" phldr="0"/>
      <dgm:spPr/>
      <dgm:t>
        <a:bodyPr/>
        <a:lstStyle/>
        <a:p>
          <a:r>
            <a:rPr lang="en-US" dirty="0"/>
            <a:t>Paid Digital</a:t>
          </a:r>
        </a:p>
      </dgm:t>
    </dgm:pt>
    <dgm:pt modelId="{10C29343-91E8-4479-A7D7-A1D4D2CCF1BF}" type="parTrans" cxnId="{693533F8-0379-4A66-9DD6-42058372A975}">
      <dgm:prSet/>
      <dgm:spPr/>
      <dgm:t>
        <a:bodyPr/>
        <a:lstStyle/>
        <a:p>
          <a:endParaRPr lang="en-US"/>
        </a:p>
      </dgm:t>
    </dgm:pt>
    <dgm:pt modelId="{EB3CD30D-6331-476E-A5C8-7570625DF49B}" type="sibTrans" cxnId="{693533F8-0379-4A66-9DD6-42058372A975}">
      <dgm:prSet/>
      <dgm:spPr/>
      <dgm:t>
        <a:bodyPr/>
        <a:lstStyle/>
        <a:p>
          <a:endParaRPr lang="en-US"/>
        </a:p>
      </dgm:t>
    </dgm:pt>
    <dgm:pt modelId="{67D00F50-3556-4E67-816B-B45148D53F93}">
      <dgm:prSet phldrT="[Text]" phldr="0"/>
      <dgm:spPr/>
      <dgm:t>
        <a:bodyPr/>
        <a:lstStyle/>
        <a:p>
          <a:r>
            <a:rPr lang="en-US" dirty="0"/>
            <a:t>Public Relations</a:t>
          </a:r>
        </a:p>
      </dgm:t>
    </dgm:pt>
    <dgm:pt modelId="{CCAD7CAD-E358-43D8-827D-B44804B7C2FD}" type="parTrans" cxnId="{FD7CFCAA-BC51-4EAF-BA11-D50CBB166E63}">
      <dgm:prSet/>
      <dgm:spPr/>
      <dgm:t>
        <a:bodyPr/>
        <a:lstStyle/>
        <a:p>
          <a:endParaRPr lang="en-US"/>
        </a:p>
      </dgm:t>
    </dgm:pt>
    <dgm:pt modelId="{83EBB91E-D522-46F3-9E22-75960A0A6B4F}" type="sibTrans" cxnId="{FD7CFCAA-BC51-4EAF-BA11-D50CBB166E63}">
      <dgm:prSet/>
      <dgm:spPr/>
      <dgm:t>
        <a:bodyPr/>
        <a:lstStyle/>
        <a:p>
          <a:endParaRPr lang="en-US"/>
        </a:p>
      </dgm:t>
    </dgm:pt>
    <dgm:pt modelId="{BC326D0E-C6E5-42FA-BC54-C4CE5E5EB38E}">
      <dgm:prSet phldrT="[Text]" phldr="0"/>
      <dgm:spPr/>
      <dgm:t>
        <a:bodyPr/>
        <a:lstStyle/>
        <a:p>
          <a:r>
            <a:rPr lang="en-US" dirty="0"/>
            <a:t>Partner Cross- Promotion</a:t>
          </a:r>
        </a:p>
      </dgm:t>
    </dgm:pt>
    <dgm:pt modelId="{109F4578-F745-46D3-919C-8EC641377E35}" type="parTrans" cxnId="{BD22E650-4BBA-40B2-937D-CC8370398B63}">
      <dgm:prSet/>
      <dgm:spPr/>
      <dgm:t>
        <a:bodyPr/>
        <a:lstStyle/>
        <a:p>
          <a:endParaRPr lang="en-US"/>
        </a:p>
      </dgm:t>
    </dgm:pt>
    <dgm:pt modelId="{C1F48B6A-E948-4397-88C8-D6CEF3D0625F}" type="sibTrans" cxnId="{BD22E650-4BBA-40B2-937D-CC8370398B63}">
      <dgm:prSet/>
      <dgm:spPr/>
      <dgm:t>
        <a:bodyPr/>
        <a:lstStyle/>
        <a:p>
          <a:endParaRPr lang="en-US"/>
        </a:p>
      </dgm:t>
    </dgm:pt>
    <dgm:pt modelId="{92360FF9-B92A-4130-9E02-6B4029182944}">
      <dgm:prSet phldrT="[Text]" phldr="0"/>
      <dgm:spPr/>
      <dgm:t>
        <a:bodyPr/>
        <a:lstStyle/>
        <a:p>
          <a:r>
            <a:rPr lang="en-US" dirty="0"/>
            <a:t>Branding/Assets for Partners</a:t>
          </a:r>
        </a:p>
      </dgm:t>
    </dgm:pt>
    <dgm:pt modelId="{1C7FC691-43F8-4A08-9828-1584CB35C751}" type="parTrans" cxnId="{D4D2395E-8B47-41EB-926B-E93D73AF7543}">
      <dgm:prSet/>
      <dgm:spPr/>
      <dgm:t>
        <a:bodyPr/>
        <a:lstStyle/>
        <a:p>
          <a:endParaRPr lang="en-US"/>
        </a:p>
      </dgm:t>
    </dgm:pt>
    <dgm:pt modelId="{B66B9A91-96A6-488A-BB30-2779A6130252}" type="sibTrans" cxnId="{D4D2395E-8B47-41EB-926B-E93D73AF7543}">
      <dgm:prSet/>
      <dgm:spPr/>
      <dgm:t>
        <a:bodyPr/>
        <a:lstStyle/>
        <a:p>
          <a:endParaRPr lang="en-US"/>
        </a:p>
      </dgm:t>
    </dgm:pt>
    <dgm:pt modelId="{7CF849F9-F74E-4629-A6A2-472CAC14E9DD}" type="pres">
      <dgm:prSet presAssocID="{0A59FC7F-AC75-426D-85D2-3815F1BB20A9}" presName="cycle" presStyleCnt="0">
        <dgm:presLayoutVars>
          <dgm:dir/>
          <dgm:resizeHandles val="exact"/>
        </dgm:presLayoutVars>
      </dgm:prSet>
      <dgm:spPr/>
    </dgm:pt>
    <dgm:pt modelId="{FFEEB1A2-8B75-465A-83C9-739351540A00}" type="pres">
      <dgm:prSet presAssocID="{7D86D67B-2085-48A1-8DB7-EA6F80D8F4EF}" presName="node" presStyleLbl="node1" presStyleIdx="0" presStyleCnt="5" custRadScaleRad="100185" custRadScaleInc="0">
        <dgm:presLayoutVars>
          <dgm:bulletEnabled val="1"/>
        </dgm:presLayoutVars>
      </dgm:prSet>
      <dgm:spPr/>
    </dgm:pt>
    <dgm:pt modelId="{0271936D-8980-446C-AE3C-90E333F1A808}" type="pres">
      <dgm:prSet presAssocID="{7D86D67B-2085-48A1-8DB7-EA6F80D8F4EF}" presName="spNode" presStyleCnt="0"/>
      <dgm:spPr/>
    </dgm:pt>
    <dgm:pt modelId="{3544CCB0-F6C7-4B7F-BE2A-6E36A25EE556}" type="pres">
      <dgm:prSet presAssocID="{6280DB48-3CFD-42FA-A90E-FE08AA223283}" presName="sibTrans" presStyleLbl="sibTrans1D1" presStyleIdx="0" presStyleCnt="5"/>
      <dgm:spPr/>
    </dgm:pt>
    <dgm:pt modelId="{99997943-81C9-4BAA-8B54-CEF4EDF01FBB}" type="pres">
      <dgm:prSet presAssocID="{CCBFA572-F38F-4560-8555-300076AF6D2C}" presName="node" presStyleLbl="node1" presStyleIdx="1" presStyleCnt="5">
        <dgm:presLayoutVars>
          <dgm:bulletEnabled val="1"/>
        </dgm:presLayoutVars>
      </dgm:prSet>
      <dgm:spPr/>
    </dgm:pt>
    <dgm:pt modelId="{237E56BE-8987-49E0-B04C-C40A48BBE62D}" type="pres">
      <dgm:prSet presAssocID="{CCBFA572-F38F-4560-8555-300076AF6D2C}" presName="spNode" presStyleCnt="0"/>
      <dgm:spPr/>
    </dgm:pt>
    <dgm:pt modelId="{42155EDD-7B6F-404F-9757-178F9FFA9FA3}" type="pres">
      <dgm:prSet presAssocID="{EB3CD30D-6331-476E-A5C8-7570625DF49B}" presName="sibTrans" presStyleLbl="sibTrans1D1" presStyleIdx="1" presStyleCnt="5"/>
      <dgm:spPr/>
    </dgm:pt>
    <dgm:pt modelId="{B83DAC98-1A09-4A30-ADD8-58AB7F726543}" type="pres">
      <dgm:prSet presAssocID="{67D00F50-3556-4E67-816B-B45148D53F93}" presName="node" presStyleLbl="node1" presStyleIdx="2" presStyleCnt="5">
        <dgm:presLayoutVars>
          <dgm:bulletEnabled val="1"/>
        </dgm:presLayoutVars>
      </dgm:prSet>
      <dgm:spPr/>
    </dgm:pt>
    <dgm:pt modelId="{5884502C-424A-4F3A-AE91-B5CE207F923C}" type="pres">
      <dgm:prSet presAssocID="{67D00F50-3556-4E67-816B-B45148D53F93}" presName="spNode" presStyleCnt="0"/>
      <dgm:spPr/>
    </dgm:pt>
    <dgm:pt modelId="{42F43E60-5E6B-464A-B9D2-9EAF390069E0}" type="pres">
      <dgm:prSet presAssocID="{83EBB91E-D522-46F3-9E22-75960A0A6B4F}" presName="sibTrans" presStyleLbl="sibTrans1D1" presStyleIdx="2" presStyleCnt="5"/>
      <dgm:spPr/>
    </dgm:pt>
    <dgm:pt modelId="{75EE8102-FDF0-4071-962F-6EDD783E577B}" type="pres">
      <dgm:prSet presAssocID="{BC326D0E-C6E5-42FA-BC54-C4CE5E5EB38E}" presName="node" presStyleLbl="node1" presStyleIdx="3" presStyleCnt="5">
        <dgm:presLayoutVars>
          <dgm:bulletEnabled val="1"/>
        </dgm:presLayoutVars>
      </dgm:prSet>
      <dgm:spPr/>
    </dgm:pt>
    <dgm:pt modelId="{5156F157-244D-4465-BE73-6E3D27248379}" type="pres">
      <dgm:prSet presAssocID="{BC326D0E-C6E5-42FA-BC54-C4CE5E5EB38E}" presName="spNode" presStyleCnt="0"/>
      <dgm:spPr/>
    </dgm:pt>
    <dgm:pt modelId="{EAF731A6-247A-4FFE-B50B-3DD151653F11}" type="pres">
      <dgm:prSet presAssocID="{C1F48B6A-E948-4397-88C8-D6CEF3D0625F}" presName="sibTrans" presStyleLbl="sibTrans1D1" presStyleIdx="3" presStyleCnt="5"/>
      <dgm:spPr/>
    </dgm:pt>
    <dgm:pt modelId="{681CCE89-7B92-43A2-9693-CA434D5E7812}" type="pres">
      <dgm:prSet presAssocID="{92360FF9-B92A-4130-9E02-6B4029182944}" presName="node" presStyleLbl="node1" presStyleIdx="4" presStyleCnt="5">
        <dgm:presLayoutVars>
          <dgm:bulletEnabled val="1"/>
        </dgm:presLayoutVars>
      </dgm:prSet>
      <dgm:spPr/>
    </dgm:pt>
    <dgm:pt modelId="{61EDF999-7FA3-4991-A9FD-4E63FA3B87CF}" type="pres">
      <dgm:prSet presAssocID="{92360FF9-B92A-4130-9E02-6B4029182944}" presName="spNode" presStyleCnt="0"/>
      <dgm:spPr/>
    </dgm:pt>
    <dgm:pt modelId="{3D059C36-F877-4C1F-B363-61DACDCF79B4}" type="pres">
      <dgm:prSet presAssocID="{B66B9A91-96A6-488A-BB30-2779A6130252}" presName="sibTrans" presStyleLbl="sibTrans1D1" presStyleIdx="4" presStyleCnt="5"/>
      <dgm:spPr/>
    </dgm:pt>
  </dgm:ptLst>
  <dgm:cxnLst>
    <dgm:cxn modelId="{C63FCB06-8653-4A46-AF00-2FC41AD28CCB}" type="presOf" srcId="{CCBFA572-F38F-4560-8555-300076AF6D2C}" destId="{99997943-81C9-4BAA-8B54-CEF4EDF01FBB}" srcOrd="0" destOrd="0" presId="urn:microsoft.com/office/officeart/2005/8/layout/cycle6"/>
    <dgm:cxn modelId="{D4D2395E-8B47-41EB-926B-E93D73AF7543}" srcId="{0A59FC7F-AC75-426D-85D2-3815F1BB20A9}" destId="{92360FF9-B92A-4130-9E02-6B4029182944}" srcOrd="4" destOrd="0" parTransId="{1C7FC691-43F8-4A08-9828-1584CB35C751}" sibTransId="{B66B9A91-96A6-488A-BB30-2779A6130252}"/>
    <dgm:cxn modelId="{8A3A724A-BE06-41F2-97D4-B96F69DA468E}" type="presOf" srcId="{EB3CD30D-6331-476E-A5C8-7570625DF49B}" destId="{42155EDD-7B6F-404F-9757-178F9FFA9FA3}" srcOrd="0" destOrd="0" presId="urn:microsoft.com/office/officeart/2005/8/layout/cycle6"/>
    <dgm:cxn modelId="{13C2A970-C6ED-46E2-9206-6EDF7A8800FC}" type="presOf" srcId="{7D86D67B-2085-48A1-8DB7-EA6F80D8F4EF}" destId="{FFEEB1A2-8B75-465A-83C9-739351540A00}" srcOrd="0" destOrd="0" presId="urn:microsoft.com/office/officeart/2005/8/layout/cycle6"/>
    <dgm:cxn modelId="{BD22E650-4BBA-40B2-937D-CC8370398B63}" srcId="{0A59FC7F-AC75-426D-85D2-3815F1BB20A9}" destId="{BC326D0E-C6E5-42FA-BC54-C4CE5E5EB38E}" srcOrd="3" destOrd="0" parTransId="{109F4578-F745-46D3-919C-8EC641377E35}" sibTransId="{C1F48B6A-E948-4397-88C8-D6CEF3D0625F}"/>
    <dgm:cxn modelId="{95B24B72-E9C5-45ED-9AB6-D3C2D7F8DEE0}" type="presOf" srcId="{BC326D0E-C6E5-42FA-BC54-C4CE5E5EB38E}" destId="{75EE8102-FDF0-4071-962F-6EDD783E577B}" srcOrd="0" destOrd="0" presId="urn:microsoft.com/office/officeart/2005/8/layout/cycle6"/>
    <dgm:cxn modelId="{D507AF8F-78C9-4AC2-8162-F475F9BB449E}" type="presOf" srcId="{83EBB91E-D522-46F3-9E22-75960A0A6B4F}" destId="{42F43E60-5E6B-464A-B9D2-9EAF390069E0}" srcOrd="0" destOrd="0" presId="urn:microsoft.com/office/officeart/2005/8/layout/cycle6"/>
    <dgm:cxn modelId="{3E2F5EA0-11B4-4EB6-844B-81CAE8E51308}" type="presOf" srcId="{B66B9A91-96A6-488A-BB30-2779A6130252}" destId="{3D059C36-F877-4C1F-B363-61DACDCF79B4}" srcOrd="0" destOrd="0" presId="urn:microsoft.com/office/officeart/2005/8/layout/cycle6"/>
    <dgm:cxn modelId="{583447AA-C6E1-49DD-A458-694DB7BCE03B}" type="presOf" srcId="{6280DB48-3CFD-42FA-A90E-FE08AA223283}" destId="{3544CCB0-F6C7-4B7F-BE2A-6E36A25EE556}" srcOrd="0" destOrd="0" presId="urn:microsoft.com/office/officeart/2005/8/layout/cycle6"/>
    <dgm:cxn modelId="{FD7CFCAA-BC51-4EAF-BA11-D50CBB166E63}" srcId="{0A59FC7F-AC75-426D-85D2-3815F1BB20A9}" destId="{67D00F50-3556-4E67-816B-B45148D53F93}" srcOrd="2" destOrd="0" parTransId="{CCAD7CAD-E358-43D8-827D-B44804B7C2FD}" sibTransId="{83EBB91E-D522-46F3-9E22-75960A0A6B4F}"/>
    <dgm:cxn modelId="{49F816BB-B7EC-4636-9E14-E1E9B37CB0C3}" type="presOf" srcId="{67D00F50-3556-4E67-816B-B45148D53F93}" destId="{B83DAC98-1A09-4A30-ADD8-58AB7F726543}" srcOrd="0" destOrd="0" presId="urn:microsoft.com/office/officeart/2005/8/layout/cycle6"/>
    <dgm:cxn modelId="{9222FEC4-C37C-4D0E-AF15-0FF2F84AEBED}" type="presOf" srcId="{C1F48B6A-E948-4397-88C8-D6CEF3D0625F}" destId="{EAF731A6-247A-4FFE-B50B-3DD151653F11}" srcOrd="0" destOrd="0" presId="urn:microsoft.com/office/officeart/2005/8/layout/cycle6"/>
    <dgm:cxn modelId="{58CED8C6-D369-4E70-9C0D-9BB7D37B70BF}" type="presOf" srcId="{0A59FC7F-AC75-426D-85D2-3815F1BB20A9}" destId="{7CF849F9-F74E-4629-A6A2-472CAC14E9DD}" srcOrd="0" destOrd="0" presId="urn:microsoft.com/office/officeart/2005/8/layout/cycle6"/>
    <dgm:cxn modelId="{D1CA65CA-1990-4D7E-AA0D-7C5C9CCD262C}" srcId="{0A59FC7F-AC75-426D-85D2-3815F1BB20A9}" destId="{7D86D67B-2085-48A1-8DB7-EA6F80D8F4EF}" srcOrd="0" destOrd="0" parTransId="{9A370DF1-624B-4B81-BD5B-F4D173DB7FFA}" sibTransId="{6280DB48-3CFD-42FA-A90E-FE08AA223283}"/>
    <dgm:cxn modelId="{8212B5F2-63CA-496D-B29E-CED02D4C173E}" type="presOf" srcId="{92360FF9-B92A-4130-9E02-6B4029182944}" destId="{681CCE89-7B92-43A2-9693-CA434D5E7812}" srcOrd="0" destOrd="0" presId="urn:microsoft.com/office/officeart/2005/8/layout/cycle6"/>
    <dgm:cxn modelId="{693533F8-0379-4A66-9DD6-42058372A975}" srcId="{0A59FC7F-AC75-426D-85D2-3815F1BB20A9}" destId="{CCBFA572-F38F-4560-8555-300076AF6D2C}" srcOrd="1" destOrd="0" parTransId="{10C29343-91E8-4479-A7D7-A1D4D2CCF1BF}" sibTransId="{EB3CD30D-6331-476E-A5C8-7570625DF49B}"/>
    <dgm:cxn modelId="{72B08A9C-AABC-4056-86C7-42EEDD94E735}" type="presParOf" srcId="{7CF849F9-F74E-4629-A6A2-472CAC14E9DD}" destId="{FFEEB1A2-8B75-465A-83C9-739351540A00}" srcOrd="0" destOrd="0" presId="urn:microsoft.com/office/officeart/2005/8/layout/cycle6"/>
    <dgm:cxn modelId="{95C21D3D-2B1F-4B12-97BB-DE7346FBF8F3}" type="presParOf" srcId="{7CF849F9-F74E-4629-A6A2-472CAC14E9DD}" destId="{0271936D-8980-446C-AE3C-90E333F1A808}" srcOrd="1" destOrd="0" presId="urn:microsoft.com/office/officeart/2005/8/layout/cycle6"/>
    <dgm:cxn modelId="{35F4BB89-67DC-46AB-BABB-20D0D8ADBDB8}" type="presParOf" srcId="{7CF849F9-F74E-4629-A6A2-472CAC14E9DD}" destId="{3544CCB0-F6C7-4B7F-BE2A-6E36A25EE556}" srcOrd="2" destOrd="0" presId="urn:microsoft.com/office/officeart/2005/8/layout/cycle6"/>
    <dgm:cxn modelId="{C44FFFFB-98D8-496F-8D13-EB1BB94715C9}" type="presParOf" srcId="{7CF849F9-F74E-4629-A6A2-472CAC14E9DD}" destId="{99997943-81C9-4BAA-8B54-CEF4EDF01FBB}" srcOrd="3" destOrd="0" presId="urn:microsoft.com/office/officeart/2005/8/layout/cycle6"/>
    <dgm:cxn modelId="{BF87F3BB-1CD8-405B-9764-56D388B49FB0}" type="presParOf" srcId="{7CF849F9-F74E-4629-A6A2-472CAC14E9DD}" destId="{237E56BE-8987-49E0-B04C-C40A48BBE62D}" srcOrd="4" destOrd="0" presId="urn:microsoft.com/office/officeart/2005/8/layout/cycle6"/>
    <dgm:cxn modelId="{94CBE78F-DC0A-4756-BF7F-14F21007CDDC}" type="presParOf" srcId="{7CF849F9-F74E-4629-A6A2-472CAC14E9DD}" destId="{42155EDD-7B6F-404F-9757-178F9FFA9FA3}" srcOrd="5" destOrd="0" presId="urn:microsoft.com/office/officeart/2005/8/layout/cycle6"/>
    <dgm:cxn modelId="{F413742E-061C-4085-B030-7CA21EEEBABD}" type="presParOf" srcId="{7CF849F9-F74E-4629-A6A2-472CAC14E9DD}" destId="{B83DAC98-1A09-4A30-ADD8-58AB7F726543}" srcOrd="6" destOrd="0" presId="urn:microsoft.com/office/officeart/2005/8/layout/cycle6"/>
    <dgm:cxn modelId="{1A1DD6B2-9813-491A-93F1-B49AA3A52500}" type="presParOf" srcId="{7CF849F9-F74E-4629-A6A2-472CAC14E9DD}" destId="{5884502C-424A-4F3A-AE91-B5CE207F923C}" srcOrd="7" destOrd="0" presId="urn:microsoft.com/office/officeart/2005/8/layout/cycle6"/>
    <dgm:cxn modelId="{0CA575BD-5A39-48AA-86AB-38D1BE6BC32F}" type="presParOf" srcId="{7CF849F9-F74E-4629-A6A2-472CAC14E9DD}" destId="{42F43E60-5E6B-464A-B9D2-9EAF390069E0}" srcOrd="8" destOrd="0" presId="urn:microsoft.com/office/officeart/2005/8/layout/cycle6"/>
    <dgm:cxn modelId="{B5AAD87B-0EC3-4D12-9CD7-1989239852FD}" type="presParOf" srcId="{7CF849F9-F74E-4629-A6A2-472CAC14E9DD}" destId="{75EE8102-FDF0-4071-962F-6EDD783E577B}" srcOrd="9" destOrd="0" presId="urn:microsoft.com/office/officeart/2005/8/layout/cycle6"/>
    <dgm:cxn modelId="{FF6D9474-C95F-4E51-8C9F-2C00CD920DCF}" type="presParOf" srcId="{7CF849F9-F74E-4629-A6A2-472CAC14E9DD}" destId="{5156F157-244D-4465-BE73-6E3D27248379}" srcOrd="10" destOrd="0" presId="urn:microsoft.com/office/officeart/2005/8/layout/cycle6"/>
    <dgm:cxn modelId="{BC6A301C-80C3-4E22-9B5C-70A41E8F65ED}" type="presParOf" srcId="{7CF849F9-F74E-4629-A6A2-472CAC14E9DD}" destId="{EAF731A6-247A-4FFE-B50B-3DD151653F11}" srcOrd="11" destOrd="0" presId="urn:microsoft.com/office/officeart/2005/8/layout/cycle6"/>
    <dgm:cxn modelId="{4C7C4494-77B6-4A09-B166-BBE081AC43B7}" type="presParOf" srcId="{7CF849F9-F74E-4629-A6A2-472CAC14E9DD}" destId="{681CCE89-7B92-43A2-9693-CA434D5E7812}" srcOrd="12" destOrd="0" presId="urn:microsoft.com/office/officeart/2005/8/layout/cycle6"/>
    <dgm:cxn modelId="{736956AD-36FF-44E6-BA51-B8F4E9AC029A}" type="presParOf" srcId="{7CF849F9-F74E-4629-A6A2-472CAC14E9DD}" destId="{61EDF999-7FA3-4991-A9FD-4E63FA3B87CF}" srcOrd="13" destOrd="0" presId="urn:microsoft.com/office/officeart/2005/8/layout/cycle6"/>
    <dgm:cxn modelId="{8EF9D8B3-57C7-4B45-AB8D-6E80E505D666}" type="presParOf" srcId="{7CF849F9-F74E-4629-A6A2-472CAC14E9DD}" destId="{3D059C36-F877-4C1F-B363-61DACDCF79B4}" srcOrd="14"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938726-6511-46D8-8ADA-0456C26BC741}" type="doc">
      <dgm:prSet loTypeId="urn:microsoft.com/office/officeart/2005/8/layout/vList3" loCatId="picture" qsTypeId="urn:microsoft.com/office/officeart/2005/8/quickstyle/simple1" qsCatId="simple" csTypeId="urn:microsoft.com/office/officeart/2005/8/colors/accent1_2" csCatId="accent1" phldr="1"/>
      <dgm:spPr/>
    </dgm:pt>
    <dgm:pt modelId="{5A3CA4ED-183A-4655-9A8F-598DC423700A}">
      <dgm:prSet phldrT="[Text]"/>
      <dgm:spPr>
        <a:solidFill>
          <a:srgbClr val="003565"/>
        </a:solidFill>
      </dgm:spPr>
      <dgm:t>
        <a:bodyPr/>
        <a:lstStyle/>
        <a:p>
          <a:r>
            <a:rPr lang="en-US" dirty="0"/>
            <a:t>“I am really excited </a:t>
          </a:r>
          <a:r>
            <a:rPr lang="en-US" dirty="0">
              <a:solidFill>
                <a:schemeClr val="bg1"/>
              </a:solidFill>
            </a:rPr>
            <a:t>about how this turned out. It was a cool opportunity to get new people in the door and come together around food across </a:t>
          </a:r>
          <a:r>
            <a:rPr lang="en-US" dirty="0"/>
            <a:t>our community. I hope this becomes a yearly event!” </a:t>
          </a:r>
        </a:p>
      </dgm:t>
    </dgm:pt>
    <dgm:pt modelId="{08CEC1AE-033D-4E94-B6EE-31220F3C62B4}" type="parTrans" cxnId="{0C17A00B-A995-43CD-A2DD-6C5935062F92}">
      <dgm:prSet/>
      <dgm:spPr/>
      <dgm:t>
        <a:bodyPr/>
        <a:lstStyle/>
        <a:p>
          <a:endParaRPr lang="en-US"/>
        </a:p>
      </dgm:t>
    </dgm:pt>
    <dgm:pt modelId="{652FFB95-5A3D-44EA-93B7-9786B2FF0B9B}" type="sibTrans" cxnId="{0C17A00B-A995-43CD-A2DD-6C5935062F92}">
      <dgm:prSet/>
      <dgm:spPr/>
      <dgm:t>
        <a:bodyPr/>
        <a:lstStyle/>
        <a:p>
          <a:endParaRPr lang="en-US"/>
        </a:p>
      </dgm:t>
    </dgm:pt>
    <dgm:pt modelId="{0C8EA68D-133B-4120-9FE1-BED0C14EB490}" type="pres">
      <dgm:prSet presAssocID="{8F938726-6511-46D8-8ADA-0456C26BC741}" presName="linearFlow" presStyleCnt="0">
        <dgm:presLayoutVars>
          <dgm:dir/>
          <dgm:resizeHandles val="exact"/>
        </dgm:presLayoutVars>
      </dgm:prSet>
      <dgm:spPr/>
    </dgm:pt>
    <dgm:pt modelId="{7A261014-6F83-436B-89C1-3996EC1972D5}" type="pres">
      <dgm:prSet presAssocID="{5A3CA4ED-183A-4655-9A8F-598DC423700A}" presName="composite" presStyleCnt="0"/>
      <dgm:spPr/>
    </dgm:pt>
    <dgm:pt modelId="{F570FCA4-987B-428A-AC14-A7B265DB111D}" type="pres">
      <dgm:prSet presAssocID="{5A3CA4ED-183A-4655-9A8F-598DC423700A}" presName="imgShp" presStyleLbl="fgImgPlace1" presStyleIdx="0" presStyleCnt="1"/>
      <dgm:spPr>
        <a:blipFill>
          <a:blip xmlns:r="http://schemas.openxmlformats.org/officeDocument/2006/relationships" r:embed="rId1"/>
          <a:srcRect/>
          <a:stretch>
            <a:fillRect t="-17000" b="-17000"/>
          </a:stretch>
        </a:blipFill>
      </dgm:spPr>
    </dgm:pt>
    <dgm:pt modelId="{B77A56BC-A366-4CD6-916C-39E78AA3E417}" type="pres">
      <dgm:prSet presAssocID="{5A3CA4ED-183A-4655-9A8F-598DC423700A}" presName="txShp" presStyleLbl="node1" presStyleIdx="0" presStyleCnt="1" custScaleX="113190">
        <dgm:presLayoutVars>
          <dgm:bulletEnabled val="1"/>
        </dgm:presLayoutVars>
      </dgm:prSet>
      <dgm:spPr/>
    </dgm:pt>
  </dgm:ptLst>
  <dgm:cxnLst>
    <dgm:cxn modelId="{0C17A00B-A995-43CD-A2DD-6C5935062F92}" srcId="{8F938726-6511-46D8-8ADA-0456C26BC741}" destId="{5A3CA4ED-183A-4655-9A8F-598DC423700A}" srcOrd="0" destOrd="0" parTransId="{08CEC1AE-033D-4E94-B6EE-31220F3C62B4}" sibTransId="{652FFB95-5A3D-44EA-93B7-9786B2FF0B9B}"/>
    <dgm:cxn modelId="{4C9CD22E-369C-45C9-B975-BAA626D52A8D}" type="presOf" srcId="{5A3CA4ED-183A-4655-9A8F-598DC423700A}" destId="{B77A56BC-A366-4CD6-916C-39E78AA3E417}" srcOrd="0" destOrd="0" presId="urn:microsoft.com/office/officeart/2005/8/layout/vList3"/>
    <dgm:cxn modelId="{B30D7898-1074-4298-A5AF-39EDFB473D09}" type="presOf" srcId="{8F938726-6511-46D8-8ADA-0456C26BC741}" destId="{0C8EA68D-133B-4120-9FE1-BED0C14EB490}" srcOrd="0" destOrd="0" presId="urn:microsoft.com/office/officeart/2005/8/layout/vList3"/>
    <dgm:cxn modelId="{13586816-F0E1-4B3E-9633-4FA54294A0E0}" type="presParOf" srcId="{0C8EA68D-133B-4120-9FE1-BED0C14EB490}" destId="{7A261014-6F83-436B-89C1-3996EC1972D5}" srcOrd="0" destOrd="0" presId="urn:microsoft.com/office/officeart/2005/8/layout/vList3"/>
    <dgm:cxn modelId="{36DF5581-7A8E-436B-B284-8D5B4E04FC40}" type="presParOf" srcId="{7A261014-6F83-436B-89C1-3996EC1972D5}" destId="{F570FCA4-987B-428A-AC14-A7B265DB111D}" srcOrd="0" destOrd="0" presId="urn:microsoft.com/office/officeart/2005/8/layout/vList3"/>
    <dgm:cxn modelId="{35366B1A-BE95-47B7-84C1-B3ADA657714A}" type="presParOf" srcId="{7A261014-6F83-436B-89C1-3996EC1972D5}" destId="{B77A56BC-A366-4CD6-916C-39E78AA3E41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EB1A2-8B75-465A-83C9-739351540A00}">
      <dsp:nvSpPr>
        <dsp:cNvPr id="0" name=""/>
        <dsp:cNvSpPr/>
      </dsp:nvSpPr>
      <dsp:spPr>
        <a:xfrm>
          <a:off x="2959980" y="0"/>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User Generated Content Through Contest</a:t>
          </a:r>
        </a:p>
      </dsp:txBody>
      <dsp:txXfrm>
        <a:off x="2993548" y="33568"/>
        <a:ext cx="990791" cy="620516"/>
      </dsp:txXfrm>
    </dsp:sp>
    <dsp:sp modelId="{3544CCB0-F6C7-4B7F-BE2A-6E36A25EE556}">
      <dsp:nvSpPr>
        <dsp:cNvPr id="0" name=""/>
        <dsp:cNvSpPr/>
      </dsp:nvSpPr>
      <dsp:spPr>
        <a:xfrm>
          <a:off x="1774503" y="308169"/>
          <a:ext cx="3241961" cy="3241961"/>
        </a:xfrm>
        <a:custGeom>
          <a:avLst/>
          <a:gdLst/>
          <a:ahLst/>
          <a:cxnLst/>
          <a:rect l="0" t="0" r="0" b="0"/>
          <a:pathLst>
            <a:path>
              <a:moveTo>
                <a:pt x="2254283" y="128832"/>
              </a:moveTo>
              <a:arcTo wR="1620980" hR="1620980" stAng="17579851" swAng="251137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997943-81C9-4BAA-8B54-CEF4EDF01FBB}">
      <dsp:nvSpPr>
        <dsp:cNvPr id="0" name=""/>
        <dsp:cNvSpPr/>
      </dsp:nvSpPr>
      <dsp:spPr>
        <a:xfrm>
          <a:off x="4468436" y="1251046"/>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Organic Promotion</a:t>
          </a:r>
        </a:p>
      </dsp:txBody>
      <dsp:txXfrm>
        <a:off x="4502004" y="1284614"/>
        <a:ext cx="990791" cy="620516"/>
      </dsp:txXfrm>
    </dsp:sp>
    <dsp:sp modelId="{42155EDD-7B6F-404F-9757-178F9FFA9FA3}">
      <dsp:nvSpPr>
        <dsp:cNvPr id="0" name=""/>
        <dsp:cNvSpPr/>
      </dsp:nvSpPr>
      <dsp:spPr>
        <a:xfrm>
          <a:off x="1818889" y="561736"/>
          <a:ext cx="3241961" cy="3241961"/>
        </a:xfrm>
        <a:custGeom>
          <a:avLst/>
          <a:gdLst/>
          <a:ahLst/>
          <a:cxnLst/>
          <a:rect l="0" t="0" r="0" b="0"/>
          <a:pathLst>
            <a:path>
              <a:moveTo>
                <a:pt x="3224227" y="1381857"/>
              </a:moveTo>
              <a:arcTo wR="1620980" hR="1620980" stAng="21091015" swAng="1032981"/>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3DAC98-1A09-4A30-ADD8-58AB7F726543}">
      <dsp:nvSpPr>
        <dsp:cNvPr id="0" name=""/>
        <dsp:cNvSpPr/>
      </dsp:nvSpPr>
      <dsp:spPr>
        <a:xfrm>
          <a:off x="4363791" y="2433730"/>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Public Relations</a:t>
          </a:r>
        </a:p>
      </dsp:txBody>
      <dsp:txXfrm>
        <a:off x="4397359" y="2467298"/>
        <a:ext cx="990791" cy="620516"/>
      </dsp:txXfrm>
    </dsp:sp>
    <dsp:sp modelId="{42F43E60-5E6B-464A-B9D2-9EAF390069E0}">
      <dsp:nvSpPr>
        <dsp:cNvPr id="0" name=""/>
        <dsp:cNvSpPr/>
      </dsp:nvSpPr>
      <dsp:spPr>
        <a:xfrm>
          <a:off x="1867963" y="346085"/>
          <a:ext cx="3241961" cy="3241961"/>
        </a:xfrm>
        <a:custGeom>
          <a:avLst/>
          <a:gdLst/>
          <a:ahLst/>
          <a:cxnLst/>
          <a:rect l="0" t="0" r="0" b="0"/>
          <a:pathLst>
            <a:path>
              <a:moveTo>
                <a:pt x="2753903" y="2780318"/>
              </a:moveTo>
              <a:arcTo wR="1620980" hR="1620980" stAng="2739613" swAng="150244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EE8102-FDF0-4071-962F-6EDD783E577B}">
      <dsp:nvSpPr>
        <dsp:cNvPr id="0" name=""/>
        <dsp:cNvSpPr/>
      </dsp:nvSpPr>
      <dsp:spPr>
        <a:xfrm>
          <a:off x="2959980" y="3244220"/>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Partner Cross- Promotion</a:t>
          </a:r>
        </a:p>
      </dsp:txBody>
      <dsp:txXfrm>
        <a:off x="2993548" y="3277788"/>
        <a:ext cx="990791" cy="620516"/>
      </dsp:txXfrm>
    </dsp:sp>
    <dsp:sp modelId="{EAF731A6-247A-4FFE-B50B-3DD151653F11}">
      <dsp:nvSpPr>
        <dsp:cNvPr id="0" name=""/>
        <dsp:cNvSpPr/>
      </dsp:nvSpPr>
      <dsp:spPr>
        <a:xfrm>
          <a:off x="1867963" y="346085"/>
          <a:ext cx="3241961" cy="3241961"/>
        </a:xfrm>
        <a:custGeom>
          <a:avLst/>
          <a:gdLst/>
          <a:ahLst/>
          <a:cxnLst/>
          <a:rect l="0" t="0" r="0" b="0"/>
          <a:pathLst>
            <a:path>
              <a:moveTo>
                <a:pt x="1085246" y="3150872"/>
              </a:moveTo>
              <a:arcTo wR="1620980" hR="1620980" stAng="6557947" swAng="150244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7B8603-91F3-4E08-99BA-B918B41B2874}">
      <dsp:nvSpPr>
        <dsp:cNvPr id="0" name=""/>
        <dsp:cNvSpPr/>
      </dsp:nvSpPr>
      <dsp:spPr>
        <a:xfrm>
          <a:off x="1556170" y="2433730"/>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Content Creator Collaboration</a:t>
          </a:r>
        </a:p>
      </dsp:txBody>
      <dsp:txXfrm>
        <a:off x="1589738" y="2467298"/>
        <a:ext cx="990791" cy="620516"/>
      </dsp:txXfrm>
    </dsp:sp>
    <dsp:sp modelId="{2DE33749-0270-4D81-A2A7-17C640397051}">
      <dsp:nvSpPr>
        <dsp:cNvPr id="0" name=""/>
        <dsp:cNvSpPr/>
      </dsp:nvSpPr>
      <dsp:spPr>
        <a:xfrm>
          <a:off x="1867963" y="346085"/>
          <a:ext cx="3241961" cy="3241961"/>
        </a:xfrm>
        <a:custGeom>
          <a:avLst/>
          <a:gdLst/>
          <a:ahLst/>
          <a:cxnLst/>
          <a:rect l="0" t="0" r="0" b="0"/>
          <a:pathLst>
            <a:path>
              <a:moveTo>
                <a:pt x="65965" y="2078699"/>
              </a:moveTo>
              <a:arcTo wR="1620980" hR="1620980" stAng="9815893" swAng="196821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1CCE89-7B92-43A2-9693-CA434D5E7812}">
      <dsp:nvSpPr>
        <dsp:cNvPr id="0" name=""/>
        <dsp:cNvSpPr/>
      </dsp:nvSpPr>
      <dsp:spPr>
        <a:xfrm>
          <a:off x="1556170" y="812749"/>
          <a:ext cx="1057927" cy="6876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Branding/Assets for Partners</a:t>
          </a:r>
        </a:p>
      </dsp:txBody>
      <dsp:txXfrm>
        <a:off x="1589738" y="846317"/>
        <a:ext cx="990791" cy="620516"/>
      </dsp:txXfrm>
    </dsp:sp>
    <dsp:sp modelId="{3D059C36-F877-4C1F-B363-61DACDCF79B4}">
      <dsp:nvSpPr>
        <dsp:cNvPr id="0" name=""/>
        <dsp:cNvSpPr/>
      </dsp:nvSpPr>
      <dsp:spPr>
        <a:xfrm>
          <a:off x="1871682" y="342406"/>
          <a:ext cx="3241961" cy="3241961"/>
        </a:xfrm>
        <a:custGeom>
          <a:avLst/>
          <a:gdLst/>
          <a:ahLst/>
          <a:cxnLst/>
          <a:rect l="0" t="0" r="0" b="0"/>
          <a:pathLst>
            <a:path>
              <a:moveTo>
                <a:pt x="484331" y="465296"/>
              </a:moveTo>
              <a:arcTo wR="1620980" hR="1620980" stAng="13528546" swAng="1505132"/>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EB1A2-8B75-465A-83C9-739351540A00}">
      <dsp:nvSpPr>
        <dsp:cNvPr id="0" name=""/>
        <dsp:cNvSpPr/>
      </dsp:nvSpPr>
      <dsp:spPr>
        <a:xfrm>
          <a:off x="3317378" y="0"/>
          <a:ext cx="1487169" cy="966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Organic Promotion</a:t>
          </a:r>
        </a:p>
      </dsp:txBody>
      <dsp:txXfrm>
        <a:off x="3364566" y="47188"/>
        <a:ext cx="1392793" cy="872284"/>
      </dsp:txXfrm>
    </dsp:sp>
    <dsp:sp modelId="{3544CCB0-F6C7-4B7F-BE2A-6E36A25EE556}">
      <dsp:nvSpPr>
        <dsp:cNvPr id="0" name=""/>
        <dsp:cNvSpPr/>
      </dsp:nvSpPr>
      <dsp:spPr>
        <a:xfrm>
          <a:off x="2126502" y="482007"/>
          <a:ext cx="3863634" cy="3863634"/>
        </a:xfrm>
        <a:custGeom>
          <a:avLst/>
          <a:gdLst/>
          <a:ahLst/>
          <a:cxnLst/>
          <a:rect l="0" t="0" r="0" b="0"/>
          <a:pathLst>
            <a:path>
              <a:moveTo>
                <a:pt x="2688278" y="154267"/>
              </a:moveTo>
              <a:arcTo wR="1931817" hR="1931817" stAng="17583171" swAng="196541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997943-81C9-4BAA-8B54-CEF4EDF01FBB}">
      <dsp:nvSpPr>
        <dsp:cNvPr id="0" name=""/>
        <dsp:cNvSpPr/>
      </dsp:nvSpPr>
      <dsp:spPr>
        <a:xfrm>
          <a:off x="5154646" y="1337460"/>
          <a:ext cx="1487169" cy="966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Paid Digital</a:t>
          </a:r>
        </a:p>
      </dsp:txBody>
      <dsp:txXfrm>
        <a:off x="5201834" y="1384648"/>
        <a:ext cx="1392793" cy="872284"/>
      </dsp:txXfrm>
    </dsp:sp>
    <dsp:sp modelId="{42155EDD-7B6F-404F-9757-178F9FFA9FA3}">
      <dsp:nvSpPr>
        <dsp:cNvPr id="0" name=""/>
        <dsp:cNvSpPr/>
      </dsp:nvSpPr>
      <dsp:spPr>
        <a:xfrm>
          <a:off x="2129146" y="485937"/>
          <a:ext cx="3863634" cy="3863634"/>
        </a:xfrm>
        <a:custGeom>
          <a:avLst/>
          <a:gdLst/>
          <a:ahLst/>
          <a:cxnLst/>
          <a:rect l="0" t="0" r="0" b="0"/>
          <a:pathLst>
            <a:path>
              <a:moveTo>
                <a:pt x="3860977" y="1830534"/>
              </a:moveTo>
              <a:arcTo wR="1931817" hR="1931817" stAng="21419680" swAng="2196771"/>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3DAC98-1A09-4A30-ADD8-58AB7F726543}">
      <dsp:nvSpPr>
        <dsp:cNvPr id="0" name=""/>
        <dsp:cNvSpPr/>
      </dsp:nvSpPr>
      <dsp:spPr>
        <a:xfrm>
          <a:off x="4452872" y="3497297"/>
          <a:ext cx="1487169" cy="966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Public Relations</a:t>
          </a:r>
        </a:p>
      </dsp:txBody>
      <dsp:txXfrm>
        <a:off x="4500060" y="3544485"/>
        <a:ext cx="1392793" cy="872284"/>
      </dsp:txXfrm>
    </dsp:sp>
    <dsp:sp modelId="{42F43E60-5E6B-464A-B9D2-9EAF390069E0}">
      <dsp:nvSpPr>
        <dsp:cNvPr id="0" name=""/>
        <dsp:cNvSpPr/>
      </dsp:nvSpPr>
      <dsp:spPr>
        <a:xfrm>
          <a:off x="2129146" y="485937"/>
          <a:ext cx="3863634" cy="3863634"/>
        </a:xfrm>
        <a:custGeom>
          <a:avLst/>
          <a:gdLst/>
          <a:ahLst/>
          <a:cxnLst/>
          <a:rect l="0" t="0" r="0" b="0"/>
          <a:pathLst>
            <a:path>
              <a:moveTo>
                <a:pt x="2316048" y="3825038"/>
              </a:moveTo>
              <a:arcTo wR="1931817" hR="1931817" stAng="4711656" swAng="1376689"/>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EE8102-FDF0-4071-962F-6EDD783E577B}">
      <dsp:nvSpPr>
        <dsp:cNvPr id="0" name=""/>
        <dsp:cNvSpPr/>
      </dsp:nvSpPr>
      <dsp:spPr>
        <a:xfrm>
          <a:off x="2181885" y="3497297"/>
          <a:ext cx="1487169" cy="966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Partner Cross- Promotion</a:t>
          </a:r>
        </a:p>
      </dsp:txBody>
      <dsp:txXfrm>
        <a:off x="2229073" y="3544485"/>
        <a:ext cx="1392793" cy="872284"/>
      </dsp:txXfrm>
    </dsp:sp>
    <dsp:sp modelId="{EAF731A6-247A-4FFE-B50B-3DD151653F11}">
      <dsp:nvSpPr>
        <dsp:cNvPr id="0" name=""/>
        <dsp:cNvSpPr/>
      </dsp:nvSpPr>
      <dsp:spPr>
        <a:xfrm>
          <a:off x="2129146" y="485937"/>
          <a:ext cx="3863634" cy="3863634"/>
        </a:xfrm>
        <a:custGeom>
          <a:avLst/>
          <a:gdLst/>
          <a:ahLst/>
          <a:cxnLst/>
          <a:rect l="0" t="0" r="0" b="0"/>
          <a:pathLst>
            <a:path>
              <a:moveTo>
                <a:pt x="322905" y="3001079"/>
              </a:moveTo>
              <a:arcTo wR="1931817" hR="1931817" stAng="8783549" swAng="2196771"/>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1CCE89-7B92-43A2-9693-CA434D5E7812}">
      <dsp:nvSpPr>
        <dsp:cNvPr id="0" name=""/>
        <dsp:cNvSpPr/>
      </dsp:nvSpPr>
      <dsp:spPr>
        <a:xfrm>
          <a:off x="1480111" y="1337460"/>
          <a:ext cx="1487169" cy="9666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Branding/Assets for Partners</a:t>
          </a:r>
        </a:p>
      </dsp:txBody>
      <dsp:txXfrm>
        <a:off x="1527299" y="1384648"/>
        <a:ext cx="1392793" cy="872284"/>
      </dsp:txXfrm>
    </dsp:sp>
    <dsp:sp modelId="{3D059C36-F877-4C1F-B363-61DACDCF79B4}">
      <dsp:nvSpPr>
        <dsp:cNvPr id="0" name=""/>
        <dsp:cNvSpPr/>
      </dsp:nvSpPr>
      <dsp:spPr>
        <a:xfrm>
          <a:off x="2131789" y="482007"/>
          <a:ext cx="3863634" cy="3863634"/>
        </a:xfrm>
        <a:custGeom>
          <a:avLst/>
          <a:gdLst/>
          <a:ahLst/>
          <a:cxnLst/>
          <a:rect l="0" t="0" r="0" b="0"/>
          <a:pathLst>
            <a:path>
              <a:moveTo>
                <a:pt x="333864" y="846246"/>
              </a:moveTo>
              <a:arcTo wR="1931817" hR="1931817" stAng="12851415" swAng="196541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A56BC-A366-4CD6-916C-39E78AA3E417}">
      <dsp:nvSpPr>
        <dsp:cNvPr id="0" name=""/>
        <dsp:cNvSpPr/>
      </dsp:nvSpPr>
      <dsp:spPr>
        <a:xfrm rot="10800000">
          <a:off x="657452" y="782724"/>
          <a:ext cx="2668284" cy="1187537"/>
        </a:xfrm>
        <a:prstGeom prst="homePlate">
          <a:avLst/>
        </a:prstGeom>
        <a:solidFill>
          <a:srgbClr val="0035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671"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“I am really excited </a:t>
          </a:r>
          <a:r>
            <a:rPr lang="en-US" sz="1100" kern="1200" dirty="0">
              <a:solidFill>
                <a:schemeClr val="bg1"/>
              </a:solidFill>
            </a:rPr>
            <a:t>about how this turned out. It was a cool opportunity to get new people in the door and come together around food across </a:t>
          </a:r>
          <a:r>
            <a:rPr lang="en-US" sz="1100" kern="1200" dirty="0"/>
            <a:t>our community. I hope this becomes a yearly event!” </a:t>
          </a:r>
        </a:p>
      </dsp:txBody>
      <dsp:txXfrm rot="10800000">
        <a:off x="954336" y="782724"/>
        <a:ext cx="2371400" cy="1187537"/>
      </dsp:txXfrm>
    </dsp:sp>
    <dsp:sp modelId="{F570FCA4-987B-428A-AC14-A7B265DB111D}">
      <dsp:nvSpPr>
        <dsp:cNvPr id="0" name=""/>
        <dsp:cNvSpPr/>
      </dsp:nvSpPr>
      <dsp:spPr>
        <a:xfrm>
          <a:off x="219150" y="782724"/>
          <a:ext cx="1187537" cy="1187537"/>
        </a:xfrm>
        <a:prstGeom prst="ellipse">
          <a:avLst/>
        </a:prstGeom>
        <a:blipFill>
          <a:blip xmlns:r="http://schemas.openxmlformats.org/officeDocument/2006/relationships" r:embed="rId1"/>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4487E-6298-426F-A40A-5774CFB388F5}"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F66DE-1037-48C3-B38D-F183BB364221}" type="slidenum">
              <a:rPr lang="en-US" smtClean="0"/>
              <a:t>‹#›</a:t>
            </a:fld>
            <a:endParaRPr lang="en-US"/>
          </a:p>
        </p:txBody>
      </p:sp>
    </p:spTree>
    <p:extLst>
      <p:ext uri="{BB962C8B-B14F-4D97-AF65-F5344CB8AC3E}">
        <p14:creationId xmlns:p14="http://schemas.microsoft.com/office/powerpoint/2010/main" val="62495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like me, you’re wondering what the heck Kelly and I are doing up here, kicking things off, after an MNTA Karaoke night…</a:t>
            </a:r>
          </a:p>
        </p:txBody>
      </p:sp>
      <p:sp>
        <p:nvSpPr>
          <p:cNvPr id="4" name="Slide Number Placeholder 3"/>
          <p:cNvSpPr>
            <a:spLocks noGrp="1"/>
          </p:cNvSpPr>
          <p:nvPr>
            <p:ph type="sldNum" sz="quarter" idx="5"/>
          </p:nvPr>
        </p:nvSpPr>
        <p:spPr/>
        <p:txBody>
          <a:bodyPr/>
          <a:lstStyle/>
          <a:p>
            <a:fld id="{694F66DE-1037-48C3-B38D-F183BB364221}" type="slidenum">
              <a:rPr lang="en-US" smtClean="0"/>
              <a:t>2</a:t>
            </a:fld>
            <a:endParaRPr lang="en-US"/>
          </a:p>
        </p:txBody>
      </p:sp>
    </p:spTree>
    <p:extLst>
      <p:ext uri="{BB962C8B-B14F-4D97-AF65-F5344CB8AC3E}">
        <p14:creationId xmlns:p14="http://schemas.microsoft.com/office/powerpoint/2010/main" val="98357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you can’t say no to Deb! Deb asked us to present on Award Winning Marketing Campaigns as we both submitted work for the Outstanding Marketing Campaign award for Explore MN for organizations with budgets under $1M. </a:t>
            </a:r>
          </a:p>
        </p:txBody>
      </p:sp>
      <p:sp>
        <p:nvSpPr>
          <p:cNvPr id="4" name="Slide Number Placeholder 3"/>
          <p:cNvSpPr>
            <a:spLocks noGrp="1"/>
          </p:cNvSpPr>
          <p:nvPr>
            <p:ph type="sldNum" sz="quarter" idx="5"/>
          </p:nvPr>
        </p:nvSpPr>
        <p:spPr/>
        <p:txBody>
          <a:bodyPr/>
          <a:lstStyle/>
          <a:p>
            <a:fld id="{694F66DE-1037-48C3-B38D-F183BB364221}" type="slidenum">
              <a:rPr lang="en-US" smtClean="0"/>
              <a:t>3</a:t>
            </a:fld>
            <a:endParaRPr lang="en-US"/>
          </a:p>
        </p:txBody>
      </p:sp>
    </p:spTree>
    <p:extLst>
      <p:ext uri="{BB962C8B-B14F-4D97-AF65-F5344CB8AC3E}">
        <p14:creationId xmlns:p14="http://schemas.microsoft.com/office/powerpoint/2010/main" val="3802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Spoiler alert – Visit Mankato was a runner up, and Kelly took home the trophy </a:t>
            </a:r>
          </a:p>
          <a:p>
            <a:endParaRPr lang="en-US" dirty="0"/>
          </a:p>
          <a:p>
            <a:r>
              <a:rPr lang="en-US" dirty="0"/>
              <a:t>Coincidentally, both campaigns that we submitted for were centered around our food scenes. </a:t>
            </a:r>
          </a:p>
        </p:txBody>
      </p:sp>
      <p:sp>
        <p:nvSpPr>
          <p:cNvPr id="4" name="Slide Number Placeholder 3"/>
          <p:cNvSpPr>
            <a:spLocks noGrp="1"/>
          </p:cNvSpPr>
          <p:nvPr>
            <p:ph type="sldNum" sz="quarter" idx="5"/>
          </p:nvPr>
        </p:nvSpPr>
        <p:spPr/>
        <p:txBody>
          <a:bodyPr/>
          <a:lstStyle/>
          <a:p>
            <a:fld id="{694F66DE-1037-48C3-B38D-F183BB364221}" type="slidenum">
              <a:rPr lang="en-US" smtClean="0"/>
              <a:t>4</a:t>
            </a:fld>
            <a:endParaRPr lang="en-US"/>
          </a:p>
        </p:txBody>
      </p:sp>
    </p:spTree>
    <p:extLst>
      <p:ext uri="{BB962C8B-B14F-4D97-AF65-F5344CB8AC3E}">
        <p14:creationId xmlns:p14="http://schemas.microsoft.com/office/powerpoint/2010/main" val="104943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F66DE-1037-48C3-B38D-F183BB364221}" type="slidenum">
              <a:rPr lang="en-US" smtClean="0"/>
              <a:t>9</a:t>
            </a:fld>
            <a:endParaRPr lang="en-US"/>
          </a:p>
        </p:txBody>
      </p:sp>
    </p:spTree>
    <p:extLst>
      <p:ext uri="{BB962C8B-B14F-4D97-AF65-F5344CB8AC3E}">
        <p14:creationId xmlns:p14="http://schemas.microsoft.com/office/powerpoint/2010/main" val="88351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F66DE-1037-48C3-B38D-F183BB364221}" type="slidenum">
              <a:rPr lang="en-US" smtClean="0"/>
              <a:t>11</a:t>
            </a:fld>
            <a:endParaRPr lang="en-US"/>
          </a:p>
        </p:txBody>
      </p:sp>
    </p:spTree>
    <p:extLst>
      <p:ext uri="{BB962C8B-B14F-4D97-AF65-F5344CB8AC3E}">
        <p14:creationId xmlns:p14="http://schemas.microsoft.com/office/powerpoint/2010/main" val="57900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F66DE-1037-48C3-B38D-F183BB364221}" type="slidenum">
              <a:rPr lang="en-US" smtClean="0"/>
              <a:t>13</a:t>
            </a:fld>
            <a:endParaRPr lang="en-US"/>
          </a:p>
        </p:txBody>
      </p:sp>
    </p:spTree>
    <p:extLst>
      <p:ext uri="{BB962C8B-B14F-4D97-AF65-F5344CB8AC3E}">
        <p14:creationId xmlns:p14="http://schemas.microsoft.com/office/powerpoint/2010/main" val="311729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3494-AEE3-9356-23FC-52C3183A8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68FA-B950-C78E-2DE5-E573803A4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F39931-5BA0-4B86-163A-A339AC389AB7}"/>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9AE2DB1B-3718-C882-9695-D5F9339DD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E3D6C-C346-49FE-2959-417E8B125CAB}"/>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40509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1843-7EBE-3D3A-8C3D-C4521E5BA3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8267E-8D5D-8E8E-B352-13CD85778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5483F-3C48-E592-D7E3-24C01D3C6B88}"/>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780461DA-5B4A-7FF6-768B-DF39657F5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964AD-9B6E-626F-5B80-9E194FE94E9F}"/>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94432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A55E42-EC55-3ED5-7665-2B4DECAEA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69DE6-0CDB-BFE6-AFDD-EB863F4E6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9E846-484A-FB44-0338-E23310A55C18}"/>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05F7E2F1-788C-DC6D-7D26-162DD4586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27C63-3C1D-983C-71BE-ACC8BDD929F3}"/>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189773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D78A-51CC-BB27-3B4A-CB95075A2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4A433-8664-7B11-31F4-CB7A0A5FC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A9E94-3407-616B-FB0B-982523BC373F}"/>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96A4591C-F78D-2323-9B44-598DFEA35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F44AC-D29F-E2DB-8D09-EF9902981A6E}"/>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327807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68B4-5EDB-BD21-AF50-B3C8F80B64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619BEF-2513-0545-8C5F-B0241348C2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E283A7-1252-BE1C-FAEE-7689B2697605}"/>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F1118767-47F8-DCF2-3F6E-67D680241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430BD-E7A8-943A-2C43-733D6F68FD6C}"/>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45084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B94B-5617-AA1B-E20D-FB07D5E84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E3402-41BA-C2A3-0FDF-E70D0A9385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1051B-1576-D687-AC83-3E82A5F523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22A06-B8F4-86AE-4F2B-9F70C1313D58}"/>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6" name="Footer Placeholder 5">
            <a:extLst>
              <a:ext uri="{FF2B5EF4-FFF2-40B4-BE49-F238E27FC236}">
                <a16:creationId xmlns:a16="http://schemas.microsoft.com/office/drawing/2014/main" id="{2853403C-EB19-4B80-76CD-7C8282966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3BD28-4679-6012-1BC8-65E22BC32AA9}"/>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271780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3662-D113-C6DD-B45A-567048C9D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EE20C-B507-7767-9F75-772D296C08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1CD0BC-BEF8-4A8D-DEAA-11BE28980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FA77B8-A524-5528-22D8-0809FA737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7EAD9F-3E96-9E78-B95A-5CF7D5128F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A003C4-6DE1-E1A8-3161-32FDE88999D6}"/>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8" name="Footer Placeholder 7">
            <a:extLst>
              <a:ext uri="{FF2B5EF4-FFF2-40B4-BE49-F238E27FC236}">
                <a16:creationId xmlns:a16="http://schemas.microsoft.com/office/drawing/2014/main" id="{2049BAA3-D2A7-B6EA-0143-BF7C65754F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375842-68D8-A3F0-5C8D-FC51715E05C4}"/>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43250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09C2-1E9A-A713-04CC-44C6682AD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020194-B0D5-AB77-D61B-12DC286141B3}"/>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4" name="Footer Placeholder 3">
            <a:extLst>
              <a:ext uri="{FF2B5EF4-FFF2-40B4-BE49-F238E27FC236}">
                <a16:creationId xmlns:a16="http://schemas.microsoft.com/office/drawing/2014/main" id="{F4A88784-4DF8-8B2E-1E5E-538EB0811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54E80-06FA-F5D0-A0F7-2DAB5F163988}"/>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2008684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CF26A-B114-C9C8-F777-8260604C5788}"/>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3" name="Footer Placeholder 2">
            <a:extLst>
              <a:ext uri="{FF2B5EF4-FFF2-40B4-BE49-F238E27FC236}">
                <a16:creationId xmlns:a16="http://schemas.microsoft.com/office/drawing/2014/main" id="{BBA50350-54BB-646E-F2DF-F4BED1B0D4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FADD5F-3949-A439-CE54-D4BE612C3C19}"/>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3771212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F36D-A561-343D-6796-BC4CEF7FD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0804C5-9A99-923B-447F-24324109F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C0BDB-68A6-1A08-5156-EAEC9506F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0ACFB-9220-C424-70A9-547F287D07F5}"/>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6" name="Footer Placeholder 5">
            <a:extLst>
              <a:ext uri="{FF2B5EF4-FFF2-40B4-BE49-F238E27FC236}">
                <a16:creationId xmlns:a16="http://schemas.microsoft.com/office/drawing/2014/main" id="{494E189C-641A-4481-F7FE-7D7CBF71F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17CEA-EEF4-3C30-9804-A02A2E449D66}"/>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148788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EDCC-5FC9-F2F0-E9E2-044212C52F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01A15-5128-02ED-4772-5D7116DCE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D6929-8F73-8757-442B-B5F0A1511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68E35-5CD7-B947-7D60-3DC6C177A4A4}"/>
              </a:ext>
            </a:extLst>
          </p:cNvPr>
          <p:cNvSpPr>
            <a:spLocks noGrp="1"/>
          </p:cNvSpPr>
          <p:nvPr>
            <p:ph type="dt" sz="half" idx="10"/>
          </p:nvPr>
        </p:nvSpPr>
        <p:spPr/>
        <p:txBody>
          <a:bodyPr/>
          <a:lstStyle/>
          <a:p>
            <a:fld id="{91D2BB1B-B6CB-4ECE-A1C9-F942D1F793BD}" type="datetimeFigureOut">
              <a:rPr lang="en-US" smtClean="0"/>
              <a:t>6/17/2026</a:t>
            </a:fld>
            <a:endParaRPr lang="en-US"/>
          </a:p>
        </p:txBody>
      </p:sp>
      <p:sp>
        <p:nvSpPr>
          <p:cNvPr id="6" name="Footer Placeholder 5">
            <a:extLst>
              <a:ext uri="{FF2B5EF4-FFF2-40B4-BE49-F238E27FC236}">
                <a16:creationId xmlns:a16="http://schemas.microsoft.com/office/drawing/2014/main" id="{9DCD4581-C125-379E-64C9-352811B4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A4993-3FA7-F725-E1F4-34904353A354}"/>
              </a:ext>
            </a:extLst>
          </p:cNvPr>
          <p:cNvSpPr>
            <a:spLocks noGrp="1"/>
          </p:cNvSpPr>
          <p:nvPr>
            <p:ph type="sldNum" sz="quarter" idx="12"/>
          </p:nvPr>
        </p:nvSpPr>
        <p:spPr/>
        <p:txBody>
          <a:bodyPr/>
          <a:lstStyle/>
          <a:p>
            <a:fld id="{3E36A1E5-7026-421C-8450-4DDF2F5BA0E4}" type="slidenum">
              <a:rPr lang="en-US" smtClean="0"/>
              <a:t>‹#›</a:t>
            </a:fld>
            <a:endParaRPr lang="en-US"/>
          </a:p>
        </p:txBody>
      </p:sp>
    </p:spTree>
    <p:extLst>
      <p:ext uri="{BB962C8B-B14F-4D97-AF65-F5344CB8AC3E}">
        <p14:creationId xmlns:p14="http://schemas.microsoft.com/office/powerpoint/2010/main" val="26018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3AB59-DD61-E900-6841-E9036B19A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318550-27A1-06AE-72DE-F565D72AD2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A5BE0-2214-582D-BC7D-C814C49231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D2BB1B-B6CB-4ECE-A1C9-F942D1F793BD}" type="datetimeFigureOut">
              <a:rPr lang="en-US" smtClean="0"/>
              <a:t>6/17/2026</a:t>
            </a:fld>
            <a:endParaRPr lang="en-US"/>
          </a:p>
        </p:txBody>
      </p:sp>
      <p:sp>
        <p:nvSpPr>
          <p:cNvPr id="5" name="Footer Placeholder 4">
            <a:extLst>
              <a:ext uri="{FF2B5EF4-FFF2-40B4-BE49-F238E27FC236}">
                <a16:creationId xmlns:a16="http://schemas.microsoft.com/office/drawing/2014/main" id="{59178262-D5FE-499F-36D8-C54944467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732D0A-E22C-E146-1771-472E137B8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36A1E5-7026-421C-8450-4DDF2F5BA0E4}" type="slidenum">
              <a:rPr lang="en-US" smtClean="0"/>
              <a:t>‹#›</a:t>
            </a:fld>
            <a:endParaRPr lang="en-US"/>
          </a:p>
        </p:txBody>
      </p:sp>
    </p:spTree>
    <p:extLst>
      <p:ext uri="{BB962C8B-B14F-4D97-AF65-F5344CB8AC3E}">
        <p14:creationId xmlns:p14="http://schemas.microsoft.com/office/powerpoint/2010/main" val="1614146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Layout" Target="../diagrams/layout3.xml"/><Relationship Id="rId7" Type="http://schemas.openxmlformats.org/officeDocument/2006/relationships/image" Target="../media/image2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awhite@visitmankatomn.com" TargetMode="External"/><Relationship Id="rId5" Type="http://schemas.openxmlformats.org/officeDocument/2006/relationships/hyperlink" Target="mailto:president@discoverstillwater.com" TargetMode="Externa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8.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microsoft.com/office/2007/relationships/diagramDrawing" Target="../diagrams/drawing1.xml"/><Relationship Id="rId5" Type="http://schemas.openxmlformats.org/officeDocument/2006/relationships/image" Target="../media/image10.jpe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1.svg"/><Relationship Id="rId18" Type="http://schemas.openxmlformats.org/officeDocument/2006/relationships/image" Target="../media/image25.gif"/><Relationship Id="rId3" Type="http://schemas.openxmlformats.org/officeDocument/2006/relationships/image" Target="../media/image16.png"/><Relationship Id="rId7" Type="http://schemas.openxmlformats.org/officeDocument/2006/relationships/diagramColors" Target="../diagrams/colors2.xml"/><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9.png"/><Relationship Id="rId5" Type="http://schemas.openxmlformats.org/officeDocument/2006/relationships/diagramLayout" Target="../diagrams/layout2.xml"/><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diagramData" Target="../diagrams/data2.xml"/><Relationship Id="rId9" Type="http://schemas.openxmlformats.org/officeDocument/2006/relationships/image" Target="../media/image17.png"/><Relationship Id="rId1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15FC5ED-6F4A-21F1-0B32-E25968E3C839}"/>
              </a:ext>
            </a:extLst>
          </p:cNvPr>
          <p:cNvSpPr>
            <a:spLocks noGrp="1"/>
          </p:cNvSpPr>
          <p:nvPr>
            <p:ph type="ctrTitle"/>
          </p:nvPr>
        </p:nvSpPr>
        <p:spPr>
          <a:xfrm>
            <a:off x="0" y="-18844"/>
            <a:ext cx="12192000" cy="4219783"/>
          </a:xfrm>
          <a:solidFill>
            <a:srgbClr val="095263"/>
          </a:solidFill>
        </p:spPr>
        <p:txBody>
          <a:bodyPr vert="horz" lIns="91440" tIns="45720" rIns="91440" bIns="45720" rtlCol="0" anchor="ctr">
            <a:normAutofit/>
          </a:bodyPr>
          <a:lstStyle/>
          <a:p>
            <a:r>
              <a:rPr lang="en-US" sz="5200" kern="1200" dirty="0">
                <a:solidFill>
                  <a:schemeClr val="bg1"/>
                </a:solidFill>
                <a:latin typeface="+mj-lt"/>
                <a:ea typeface="+mj-ea"/>
                <a:cs typeface="+mj-cs"/>
              </a:rPr>
              <a:t>Let’s Dish! Serving Up Award-Winning Tourism Marketing </a:t>
            </a:r>
          </a:p>
        </p:txBody>
      </p:sp>
      <p:sp>
        <p:nvSpPr>
          <p:cNvPr id="4" name="TextBox 3">
            <a:extLst>
              <a:ext uri="{FF2B5EF4-FFF2-40B4-BE49-F238E27FC236}">
                <a16:creationId xmlns:a16="http://schemas.microsoft.com/office/drawing/2014/main" id="{8713E8BF-1DAE-CD0B-5BED-45EEACC454F6}"/>
              </a:ext>
            </a:extLst>
          </p:cNvPr>
          <p:cNvSpPr txBox="1"/>
          <p:nvPr/>
        </p:nvSpPr>
        <p:spPr>
          <a:xfrm>
            <a:off x="2584174" y="2902226"/>
            <a:ext cx="7142922" cy="1025282"/>
          </a:xfrm>
          <a:prstGeom prst="rect">
            <a:avLst/>
          </a:prstGeom>
        </p:spPr>
        <p:txBody>
          <a:bodyPr vert="horz" lIns="91440" tIns="45720" rIns="91440" bIns="45720" rtlCol="0" anchor="ctr">
            <a:normAutofit fontScale="85000" lnSpcReduction="20000"/>
          </a:bodyPr>
          <a:lstStyle/>
          <a:p>
            <a:pPr algn="ctr">
              <a:lnSpc>
                <a:spcPct val="90000"/>
              </a:lnSpc>
              <a:spcBef>
                <a:spcPts val="1000"/>
              </a:spcBef>
            </a:pPr>
            <a:r>
              <a:rPr lang="en-US" sz="2400" kern="1200" dirty="0">
                <a:solidFill>
                  <a:schemeClr val="bg1"/>
                </a:solidFill>
                <a:latin typeface="+mn-lt"/>
                <a:ea typeface="+mn-ea"/>
                <a:cs typeface="+mn-cs"/>
              </a:rPr>
              <a:t>With Kelly Nygaard, Discover Stillwater </a:t>
            </a:r>
          </a:p>
          <a:p>
            <a:pPr algn="ctr">
              <a:lnSpc>
                <a:spcPct val="90000"/>
              </a:lnSpc>
              <a:spcBef>
                <a:spcPts val="1000"/>
              </a:spcBef>
            </a:pPr>
            <a:r>
              <a:rPr lang="en-US" sz="2400" kern="1200" dirty="0">
                <a:solidFill>
                  <a:schemeClr val="bg1"/>
                </a:solidFill>
                <a:latin typeface="+mn-lt"/>
                <a:ea typeface="+mn-ea"/>
                <a:cs typeface="+mn-cs"/>
              </a:rPr>
              <a:t>&amp; </a:t>
            </a:r>
          </a:p>
          <a:p>
            <a:pPr algn="ctr">
              <a:lnSpc>
                <a:spcPct val="90000"/>
              </a:lnSpc>
              <a:spcBef>
                <a:spcPts val="1000"/>
              </a:spcBef>
            </a:pPr>
            <a:r>
              <a:rPr lang="en-US" sz="2400" kern="1200" dirty="0">
                <a:solidFill>
                  <a:schemeClr val="bg1"/>
                </a:solidFill>
                <a:latin typeface="+mn-lt"/>
                <a:ea typeface="+mn-ea"/>
                <a:cs typeface="+mn-cs"/>
              </a:rPr>
              <a:t>Ashlee White, Visit Mankato</a:t>
            </a:r>
          </a:p>
        </p:txBody>
      </p:sp>
      <p:pic>
        <p:nvPicPr>
          <p:cNvPr id="3076" name="Picture 4" descr="Visit Mankato - Greater Mankato">
            <a:extLst>
              <a:ext uri="{FF2B5EF4-FFF2-40B4-BE49-F238E27FC236}">
                <a16:creationId xmlns:a16="http://schemas.microsoft.com/office/drawing/2014/main" id="{E304583D-5506-98AF-1E29-8DDE24E6A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575" y="4621185"/>
            <a:ext cx="4057318" cy="1582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2CEFBB3-7827-43C7-B56B-1E5074569382}"/>
              </a:ext>
            </a:extLst>
          </p:cNvPr>
          <p:cNvPicPr>
            <a:picLocks noChangeAspect="1"/>
          </p:cNvPicPr>
          <p:nvPr/>
        </p:nvPicPr>
        <p:blipFill>
          <a:blip r:embed="rId3"/>
          <a:stretch>
            <a:fillRect/>
          </a:stretch>
        </p:blipFill>
        <p:spPr>
          <a:xfrm>
            <a:off x="975258" y="4698882"/>
            <a:ext cx="4747060" cy="1582354"/>
          </a:xfrm>
          <a:prstGeom prst="rect">
            <a:avLst/>
          </a:prstGeom>
        </p:spPr>
      </p:pic>
    </p:spTree>
    <p:extLst>
      <p:ext uri="{BB962C8B-B14F-4D97-AF65-F5344CB8AC3E}">
        <p14:creationId xmlns:p14="http://schemas.microsoft.com/office/powerpoint/2010/main" val="214749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DE02C-E4CE-0E71-26CE-8AD3F803E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7C2FA-D71F-6246-A379-FDC6DCB07EF4}"/>
              </a:ext>
            </a:extLst>
          </p:cNvPr>
          <p:cNvSpPr>
            <a:spLocks noGrp="1"/>
          </p:cNvSpPr>
          <p:nvPr>
            <p:ph type="title"/>
          </p:nvPr>
        </p:nvSpPr>
        <p:spPr>
          <a:xfrm>
            <a:off x="294861" y="102817"/>
            <a:ext cx="9458739" cy="1027216"/>
          </a:xfrm>
          <a:solidFill>
            <a:srgbClr val="C2D363"/>
          </a:solidFill>
        </p:spPr>
        <p:txBody>
          <a:bodyPr/>
          <a:lstStyle/>
          <a:p>
            <a:r>
              <a:rPr lang="en-US" dirty="0">
                <a:cs typeface="Biome"/>
              </a:rPr>
              <a:t>Chef’s Kiss – The Results</a:t>
            </a:r>
            <a:endParaRPr lang="en-US" dirty="0"/>
          </a:p>
        </p:txBody>
      </p:sp>
      <p:sp>
        <p:nvSpPr>
          <p:cNvPr id="10" name="TextBox 9">
            <a:extLst>
              <a:ext uri="{FF2B5EF4-FFF2-40B4-BE49-F238E27FC236}">
                <a16:creationId xmlns:a16="http://schemas.microsoft.com/office/drawing/2014/main" id="{C4B5DCE4-7FA8-BF50-5F87-69BEE5ECF203}"/>
              </a:ext>
            </a:extLst>
          </p:cNvPr>
          <p:cNvSpPr txBox="1"/>
          <p:nvPr/>
        </p:nvSpPr>
        <p:spPr>
          <a:xfrm>
            <a:off x="415621" y="1245705"/>
            <a:ext cx="10928240" cy="4801314"/>
          </a:xfrm>
          <a:prstGeom prst="rect">
            <a:avLst/>
          </a:prstGeom>
          <a:noFill/>
        </p:spPr>
        <p:txBody>
          <a:bodyPr wrap="square">
            <a:spAutoFit/>
          </a:bodyPr>
          <a:lstStyle/>
          <a:p>
            <a:r>
              <a:rPr lang="en-US" b="1" dirty="0">
                <a:latin typeface="Aptos" panose="020B0004020202020204" pitchFamily="34" charset="0"/>
                <a:cs typeface="Times New Roman" panose="02020603050405020304" pitchFamily="18" charset="0"/>
              </a:rPr>
              <a:t>High Performing Digital Impact: </a:t>
            </a:r>
          </a:p>
          <a:p>
            <a:r>
              <a:rPr lang="en-US" dirty="0"/>
              <a:t>A targeted paid Meta campaign delivered more than </a:t>
            </a:r>
            <a:r>
              <a:rPr lang="en-US" b="1" dirty="0"/>
              <a:t>364,000 impressions</a:t>
            </a:r>
            <a:r>
              <a:rPr lang="en-US" dirty="0"/>
              <a:t> and </a:t>
            </a:r>
            <a:r>
              <a:rPr lang="en-US" b="1" dirty="0"/>
              <a:t>5,332 link clicks</a:t>
            </a:r>
            <a:r>
              <a:rPr lang="en-US" dirty="0"/>
              <a:t>, and a </a:t>
            </a:r>
            <a:r>
              <a:rPr lang="en-US" b="1" dirty="0"/>
              <a:t>CPC of $0.25</a:t>
            </a:r>
          </a:p>
          <a:p>
            <a:endParaRPr lang="en-US" b="1" dirty="0"/>
          </a:p>
          <a:p>
            <a:r>
              <a:rPr lang="en-US" b="1" dirty="0"/>
              <a:t>Exceptional Website Engagement: </a:t>
            </a:r>
          </a:p>
          <a:p>
            <a:r>
              <a:rPr lang="en-US" dirty="0"/>
              <a:t>The Restaurant Week landing page </a:t>
            </a:r>
            <a:r>
              <a:rPr lang="en-US" b="1" dirty="0"/>
              <a:t>generated the highest number of page views </a:t>
            </a:r>
            <a:r>
              <a:rPr lang="en-US" dirty="0"/>
              <a:t>on the entire greatermankato.com website from January through the end of the event period</a:t>
            </a:r>
            <a:br>
              <a:rPr lang="en-US" dirty="0"/>
            </a:br>
            <a:endParaRPr lang="en-US" dirty="0"/>
          </a:p>
          <a:p>
            <a:r>
              <a:rPr lang="en-US" b="1" dirty="0"/>
              <a:t>Increased Awareness of Culinary Offerings in Mankato: </a:t>
            </a:r>
            <a:r>
              <a:rPr lang="en-US" dirty="0"/>
              <a:t>event received significant statewide and regional media attention, including coverage in the </a:t>
            </a:r>
            <a:r>
              <a:rPr lang="en-US" i="1" dirty="0"/>
              <a:t>Star Tribune</a:t>
            </a:r>
            <a:r>
              <a:rPr lang="en-US" dirty="0"/>
              <a:t>, </a:t>
            </a:r>
            <a:r>
              <a:rPr lang="en-US" i="1" dirty="0"/>
              <a:t>Fox 9</a:t>
            </a:r>
            <a:r>
              <a:rPr lang="en-US" dirty="0"/>
              <a:t>, </a:t>
            </a:r>
            <a:r>
              <a:rPr lang="en-US" i="1" dirty="0"/>
              <a:t>KEYC</a:t>
            </a:r>
            <a:r>
              <a:rPr lang="en-US" dirty="0"/>
              <a:t>, </a:t>
            </a:r>
            <a:r>
              <a:rPr lang="en-US" i="1" dirty="0"/>
              <a:t>The Mankato Free Press</a:t>
            </a:r>
            <a:r>
              <a:rPr lang="en-US" dirty="0"/>
              <a:t>, </a:t>
            </a:r>
            <a:r>
              <a:rPr lang="en-US" i="1" dirty="0"/>
              <a:t>St. Peter Herald, Radio Mankato, </a:t>
            </a:r>
            <a:r>
              <a:rPr lang="en-US" dirty="0"/>
              <a:t>and six feature segments on </a:t>
            </a:r>
            <a:r>
              <a:rPr lang="en-US" i="1" dirty="0"/>
              <a:t>Kato Living</a:t>
            </a:r>
            <a:r>
              <a:rPr lang="en-US" dirty="0"/>
              <a:t>. </a:t>
            </a:r>
          </a:p>
          <a:p>
            <a:endParaRPr lang="en-US" b="1" dirty="0"/>
          </a:p>
          <a:p>
            <a:r>
              <a:rPr lang="en-US" b="1" dirty="0"/>
              <a:t>Happy Restaurants and Patrons!: </a:t>
            </a:r>
            <a:r>
              <a:rPr lang="en-US" dirty="0"/>
              <a:t>Conducted a post-event survey and received great responses from participating restaurants. Almost all acknowledged an uptick in diners during the week plus new customers who hadn’t dined at their establishments previously. </a:t>
            </a:r>
          </a:p>
          <a:p>
            <a:endParaRPr lang="en-US" b="1" dirty="0"/>
          </a:p>
          <a:p>
            <a:endParaRPr lang="en-US" b="1" dirty="0"/>
          </a:p>
        </p:txBody>
      </p:sp>
      <p:graphicFrame>
        <p:nvGraphicFramePr>
          <p:cNvPr id="5" name="Diagram 4">
            <a:extLst>
              <a:ext uri="{FF2B5EF4-FFF2-40B4-BE49-F238E27FC236}">
                <a16:creationId xmlns:a16="http://schemas.microsoft.com/office/drawing/2014/main" id="{8E3F0490-F93C-5DC6-C5BF-DE0C0813BF20}"/>
              </a:ext>
            </a:extLst>
          </p:cNvPr>
          <p:cNvGraphicFramePr/>
          <p:nvPr>
            <p:extLst>
              <p:ext uri="{D42A27DB-BD31-4B8C-83A1-F6EECF244321}">
                <p14:modId xmlns:p14="http://schemas.microsoft.com/office/powerpoint/2010/main" val="3782508402"/>
              </p:ext>
            </p:extLst>
          </p:nvPr>
        </p:nvGraphicFramePr>
        <p:xfrm>
          <a:off x="5753002" y="4754356"/>
          <a:ext cx="3544887" cy="2752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6BA01BA1-F88F-C499-C489-17DD1174FCD1}"/>
              </a:ext>
            </a:extLst>
          </p:cNvPr>
          <p:cNvGrpSpPr/>
          <p:nvPr/>
        </p:nvGrpSpPr>
        <p:grpSpPr>
          <a:xfrm>
            <a:off x="2294808" y="5537082"/>
            <a:ext cx="2665879" cy="1187537"/>
            <a:chOff x="659255" y="1553737"/>
            <a:chExt cx="2665879" cy="1187537"/>
          </a:xfrm>
        </p:grpSpPr>
        <p:sp>
          <p:nvSpPr>
            <p:cNvPr id="9" name="Arrow: Pentagon 8">
              <a:extLst>
                <a:ext uri="{FF2B5EF4-FFF2-40B4-BE49-F238E27FC236}">
                  <a16:creationId xmlns:a16="http://schemas.microsoft.com/office/drawing/2014/main" id="{E6AEE99E-93EB-E540-79D1-BA564921A0ED}"/>
                </a:ext>
              </a:extLst>
            </p:cNvPr>
            <p:cNvSpPr/>
            <p:nvPr/>
          </p:nvSpPr>
          <p:spPr>
            <a:xfrm rot="10800000">
              <a:off x="659255" y="1553737"/>
              <a:ext cx="2665879" cy="1187537"/>
            </a:xfrm>
            <a:prstGeom prst="homePlate">
              <a:avLst/>
            </a:prstGeom>
            <a:solidFill>
              <a:srgbClr val="00356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Arrow: Pentagon 4">
              <a:extLst>
                <a:ext uri="{FF2B5EF4-FFF2-40B4-BE49-F238E27FC236}">
                  <a16:creationId xmlns:a16="http://schemas.microsoft.com/office/drawing/2014/main" id="{30BC7EFC-9CD7-B1B4-495D-C49DB205FED8}"/>
                </a:ext>
              </a:extLst>
            </p:cNvPr>
            <p:cNvSpPr txBox="1"/>
            <p:nvPr/>
          </p:nvSpPr>
          <p:spPr>
            <a:xfrm rot="21600000">
              <a:off x="956139" y="1553737"/>
              <a:ext cx="2368995" cy="1187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3671"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“We had a lot of people that came out specifically because they had heard about restaurant week. Thank You!!”</a:t>
              </a:r>
            </a:p>
          </p:txBody>
        </p:sp>
      </p:grpSp>
      <p:sp>
        <p:nvSpPr>
          <p:cNvPr id="7" name="Oval 6">
            <a:extLst>
              <a:ext uri="{FF2B5EF4-FFF2-40B4-BE49-F238E27FC236}">
                <a16:creationId xmlns:a16="http://schemas.microsoft.com/office/drawing/2014/main" id="{1410E06C-75C7-09CD-4A65-C481559BB1E2}"/>
              </a:ext>
            </a:extLst>
          </p:cNvPr>
          <p:cNvSpPr/>
          <p:nvPr/>
        </p:nvSpPr>
        <p:spPr>
          <a:xfrm>
            <a:off x="1855304" y="5537082"/>
            <a:ext cx="1187537" cy="1187537"/>
          </a:xfrm>
          <a:prstGeom prst="ellipse">
            <a:avLst/>
          </a:prstGeom>
          <a:blipFill>
            <a:blip r:embed="rId7"/>
            <a:srcRect/>
            <a:stretch>
              <a:fillRect t="-25000" b="-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 name="Picture 12">
            <a:extLst>
              <a:ext uri="{FF2B5EF4-FFF2-40B4-BE49-F238E27FC236}">
                <a16:creationId xmlns:a16="http://schemas.microsoft.com/office/drawing/2014/main" id="{9E457B13-25B3-A6AB-4802-4CB21D499FCE}"/>
              </a:ext>
            </a:extLst>
          </p:cNvPr>
          <p:cNvPicPr>
            <a:picLocks noChangeAspect="1"/>
          </p:cNvPicPr>
          <p:nvPr/>
        </p:nvPicPr>
        <p:blipFill>
          <a:blip r:embed="rId8">
            <a:extLst>
              <a:ext uri="{28A0092B-C50C-407E-A947-70E740481C1C}">
                <a14:useLocalDpi xmlns:a14="http://schemas.microsoft.com/office/drawing/2010/main" val="0"/>
              </a:ext>
            </a:extLst>
          </a:blip>
          <a:srcRect l="9318" t="22426" r="8708" b="19487"/>
          <a:stretch>
            <a:fillRect/>
          </a:stretch>
        </p:blipFill>
        <p:spPr>
          <a:xfrm>
            <a:off x="10164832" y="92765"/>
            <a:ext cx="1924904" cy="1152940"/>
          </a:xfrm>
          <a:prstGeom prst="rect">
            <a:avLst/>
          </a:prstGeom>
        </p:spPr>
      </p:pic>
    </p:spTree>
    <p:extLst>
      <p:ext uri="{BB962C8B-B14F-4D97-AF65-F5344CB8AC3E}">
        <p14:creationId xmlns:p14="http://schemas.microsoft.com/office/powerpoint/2010/main" val="283041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C1DD-8705-F50F-B6B4-06171E73FFF6}"/>
              </a:ext>
            </a:extLst>
          </p:cNvPr>
          <p:cNvSpPr>
            <a:spLocks noGrp="1"/>
          </p:cNvSpPr>
          <p:nvPr>
            <p:ph type="title"/>
          </p:nvPr>
        </p:nvSpPr>
        <p:spPr>
          <a:xfrm>
            <a:off x="321366" y="92765"/>
            <a:ext cx="8186530" cy="1380391"/>
          </a:xfrm>
          <a:solidFill>
            <a:srgbClr val="095263"/>
          </a:solidFill>
        </p:spPr>
        <p:txBody>
          <a:bodyPr>
            <a:normAutofit fontScale="90000"/>
          </a:bodyPr>
          <a:lstStyle/>
          <a:p>
            <a:r>
              <a:rPr lang="en-US" dirty="0">
                <a:solidFill>
                  <a:schemeClr val="bg1"/>
                </a:solidFill>
              </a:rPr>
              <a:t>Our Secret Sauce – Why These Events Were Successful For Our Destinations</a:t>
            </a:r>
          </a:p>
        </p:txBody>
      </p:sp>
      <p:sp>
        <p:nvSpPr>
          <p:cNvPr id="3" name="Content Placeholder 2">
            <a:extLst>
              <a:ext uri="{FF2B5EF4-FFF2-40B4-BE49-F238E27FC236}">
                <a16:creationId xmlns:a16="http://schemas.microsoft.com/office/drawing/2014/main" id="{AB08DE00-FFE5-2D62-9B9D-382A6F561404}"/>
              </a:ext>
            </a:extLst>
          </p:cNvPr>
          <p:cNvSpPr>
            <a:spLocks noGrp="1"/>
          </p:cNvSpPr>
          <p:nvPr>
            <p:ph idx="1"/>
          </p:nvPr>
        </p:nvSpPr>
        <p:spPr>
          <a:xfrm>
            <a:off x="838200" y="1745516"/>
            <a:ext cx="10747248" cy="4777931"/>
          </a:xfrm>
        </p:spPr>
        <p:txBody>
          <a:bodyPr>
            <a:normAutofit/>
          </a:bodyPr>
          <a:lstStyle/>
          <a:p>
            <a:pPr lvl="0"/>
            <a:r>
              <a:rPr lang="en-US" sz="1800" b="1" dirty="0"/>
              <a:t>High Impact/Low Cost </a:t>
            </a:r>
            <a:r>
              <a:rPr lang="en-US" sz="1800" dirty="0"/>
              <a:t>– Remember we’re in the Budget of $1M and under category for the Outstanding Marketing Campaign award</a:t>
            </a:r>
          </a:p>
          <a:p>
            <a:pPr lvl="0"/>
            <a:r>
              <a:rPr lang="en-US" sz="1800" b="1" dirty="0"/>
              <a:t>Multi-Channel Approach </a:t>
            </a:r>
            <a:r>
              <a:rPr lang="en-US" sz="1800" dirty="0"/>
              <a:t>– Can’t just focus on one platform for success</a:t>
            </a:r>
          </a:p>
          <a:p>
            <a:pPr lvl="0"/>
            <a:r>
              <a:rPr lang="en-US" sz="1800" b="1" dirty="0"/>
              <a:t>Thoughtfully Developed Branding</a:t>
            </a:r>
            <a:r>
              <a:rPr lang="en-US" sz="1800" dirty="0"/>
              <a:t> – Helps build brand recognition and loyalty</a:t>
            </a:r>
          </a:p>
          <a:p>
            <a:pPr lvl="0"/>
            <a:r>
              <a:rPr lang="en-US" sz="1800" b="1" dirty="0"/>
              <a:t>Partnership Driven</a:t>
            </a:r>
          </a:p>
          <a:p>
            <a:pPr lvl="1"/>
            <a:r>
              <a:rPr lang="en-US" sz="1600" dirty="0"/>
              <a:t>We let the businesses do the heavy lifting / packaged something that’s already available to visitors </a:t>
            </a:r>
          </a:p>
          <a:p>
            <a:pPr lvl="1"/>
            <a:r>
              <a:rPr lang="en-US" sz="1600" dirty="0"/>
              <a:t>Low cost/no cost for business participation</a:t>
            </a:r>
          </a:p>
          <a:p>
            <a:pPr lvl="1"/>
            <a:r>
              <a:rPr lang="en-US" sz="1600" dirty="0"/>
              <a:t>Local businesses/restaurants become an extension of the marketing engine by cross promoting to their audiences</a:t>
            </a:r>
          </a:p>
          <a:p>
            <a:pPr lvl="0"/>
            <a:r>
              <a:rPr lang="en-US" sz="1800" b="1" dirty="0"/>
              <a:t>Build Something Repeatable</a:t>
            </a:r>
          </a:p>
          <a:p>
            <a:pPr lvl="1"/>
            <a:r>
              <a:rPr lang="en-US" sz="1600" dirty="0"/>
              <a:t>Visit Mankato now has the marketing framework and branding to have an annual event</a:t>
            </a:r>
          </a:p>
          <a:p>
            <a:pPr lvl="1"/>
            <a:r>
              <a:rPr lang="en-US" sz="1600" dirty="0"/>
              <a:t>Discover Stillwater can grow their Treats Trail</a:t>
            </a:r>
          </a:p>
          <a:p>
            <a:pPr lvl="1"/>
            <a:r>
              <a:rPr lang="en-US" sz="1600" dirty="0"/>
              <a:t>Lower lift over time. Easy to grow or adapt each year</a:t>
            </a:r>
          </a:p>
          <a:p>
            <a:endParaRPr lang="en-US" sz="1800" dirty="0"/>
          </a:p>
        </p:txBody>
      </p:sp>
      <p:pic>
        <p:nvPicPr>
          <p:cNvPr id="9" name="Picture 8">
            <a:extLst>
              <a:ext uri="{FF2B5EF4-FFF2-40B4-BE49-F238E27FC236}">
                <a16:creationId xmlns:a16="http://schemas.microsoft.com/office/drawing/2014/main" id="{106A5049-811B-7C18-159B-1317C70852A8}"/>
              </a:ext>
            </a:extLst>
          </p:cNvPr>
          <p:cNvPicPr>
            <a:picLocks noChangeAspect="1"/>
          </p:cNvPicPr>
          <p:nvPr/>
        </p:nvPicPr>
        <p:blipFill>
          <a:blip r:embed="rId3">
            <a:extLst>
              <a:ext uri="{28A0092B-C50C-407E-A947-70E740481C1C}">
                <a14:useLocalDpi xmlns:a14="http://schemas.microsoft.com/office/drawing/2010/main" val="0"/>
              </a:ext>
            </a:extLst>
          </a:blip>
          <a:srcRect l="9318" t="22426" r="8708" b="19487"/>
          <a:stretch>
            <a:fillRect/>
          </a:stretch>
        </p:blipFill>
        <p:spPr>
          <a:xfrm>
            <a:off x="10164832" y="92765"/>
            <a:ext cx="1924904" cy="1152940"/>
          </a:xfrm>
          <a:prstGeom prst="rect">
            <a:avLst/>
          </a:prstGeom>
        </p:spPr>
      </p:pic>
      <p:pic>
        <p:nvPicPr>
          <p:cNvPr id="10" name="Picture 9">
            <a:extLst>
              <a:ext uri="{FF2B5EF4-FFF2-40B4-BE49-F238E27FC236}">
                <a16:creationId xmlns:a16="http://schemas.microsoft.com/office/drawing/2014/main" id="{CBCA4718-74DF-7F4F-A4F0-126912354465}"/>
              </a:ext>
            </a:extLst>
          </p:cNvPr>
          <p:cNvPicPr>
            <a:picLocks noChangeAspect="1"/>
          </p:cNvPicPr>
          <p:nvPr/>
        </p:nvPicPr>
        <p:blipFill>
          <a:blip r:embed="rId4"/>
          <a:stretch>
            <a:fillRect/>
          </a:stretch>
        </p:blipFill>
        <p:spPr>
          <a:xfrm>
            <a:off x="8793205" y="92765"/>
            <a:ext cx="1371627" cy="1380391"/>
          </a:xfrm>
          <a:prstGeom prst="rect">
            <a:avLst/>
          </a:prstGeom>
        </p:spPr>
      </p:pic>
    </p:spTree>
    <p:extLst>
      <p:ext uri="{BB962C8B-B14F-4D97-AF65-F5344CB8AC3E}">
        <p14:creationId xmlns:p14="http://schemas.microsoft.com/office/powerpoint/2010/main" val="224782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28EC-E81A-83EC-6765-94BD4CD1B77F}"/>
              </a:ext>
            </a:extLst>
          </p:cNvPr>
          <p:cNvSpPr>
            <a:spLocks noGrp="1"/>
          </p:cNvSpPr>
          <p:nvPr>
            <p:ph type="title"/>
          </p:nvPr>
        </p:nvSpPr>
        <p:spPr>
          <a:xfrm>
            <a:off x="175591" y="153753"/>
            <a:ext cx="11861921" cy="874550"/>
          </a:xfrm>
          <a:solidFill>
            <a:srgbClr val="095263"/>
          </a:solidFill>
        </p:spPr>
        <p:txBody>
          <a:bodyPr>
            <a:normAutofit/>
          </a:bodyPr>
          <a:lstStyle/>
          <a:p>
            <a:r>
              <a:rPr lang="en-US" dirty="0">
                <a:solidFill>
                  <a:schemeClr val="bg1"/>
                </a:solidFill>
              </a:rPr>
              <a:t>The Kitchen is Closed</a:t>
            </a:r>
          </a:p>
        </p:txBody>
      </p:sp>
      <p:grpSp>
        <p:nvGrpSpPr>
          <p:cNvPr id="10" name="Group 9">
            <a:extLst>
              <a:ext uri="{FF2B5EF4-FFF2-40B4-BE49-F238E27FC236}">
                <a16:creationId xmlns:a16="http://schemas.microsoft.com/office/drawing/2014/main" id="{77370C21-1093-DF98-22F0-21C2F60596D3}"/>
              </a:ext>
            </a:extLst>
          </p:cNvPr>
          <p:cNvGrpSpPr/>
          <p:nvPr/>
        </p:nvGrpSpPr>
        <p:grpSpPr>
          <a:xfrm>
            <a:off x="1821892" y="1146910"/>
            <a:ext cx="8130491" cy="5202936"/>
            <a:chOff x="1390650" y="-238125"/>
            <a:chExt cx="10287000" cy="6858000"/>
          </a:xfrm>
        </p:grpSpPr>
        <p:pic>
          <p:nvPicPr>
            <p:cNvPr id="9" name="Picture 8">
              <a:extLst>
                <a:ext uri="{FF2B5EF4-FFF2-40B4-BE49-F238E27FC236}">
                  <a16:creationId xmlns:a16="http://schemas.microsoft.com/office/drawing/2014/main" id="{AA8C0A6E-CB7C-6A6E-A976-E0F70FC9D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50" y="-238125"/>
              <a:ext cx="10287000" cy="6858000"/>
            </a:xfrm>
            <a:prstGeom prst="rect">
              <a:avLst/>
            </a:prstGeom>
          </p:spPr>
        </p:pic>
        <p:pic>
          <p:nvPicPr>
            <p:cNvPr id="6" name="Picture 5">
              <a:extLst>
                <a:ext uri="{FF2B5EF4-FFF2-40B4-BE49-F238E27FC236}">
                  <a16:creationId xmlns:a16="http://schemas.microsoft.com/office/drawing/2014/main" id="{B0BBDBAF-42B7-740B-7159-898E4E7C3CB3}"/>
                </a:ext>
              </a:extLst>
            </p:cNvPr>
            <p:cNvPicPr>
              <a:picLocks noChangeAspect="1"/>
            </p:cNvPicPr>
            <p:nvPr/>
          </p:nvPicPr>
          <p:blipFill>
            <a:blip r:embed="rId3">
              <a:extLst>
                <a:ext uri="{28A0092B-C50C-407E-A947-70E740481C1C}">
                  <a14:useLocalDpi xmlns:a14="http://schemas.microsoft.com/office/drawing/2010/main" val="0"/>
                </a:ext>
              </a:extLst>
            </a:blip>
            <a:srcRect l="40169" t="4140" r="45707" b="69931"/>
            <a:stretch>
              <a:fillRect/>
            </a:stretch>
          </p:blipFill>
          <p:spPr>
            <a:xfrm rot="21431881">
              <a:off x="6056065" y="1088631"/>
              <a:ext cx="1250220" cy="1589071"/>
            </a:xfrm>
            <a:prstGeom prst="rect">
              <a:avLst/>
            </a:prstGeom>
          </p:spPr>
        </p:pic>
      </p:grpSp>
    </p:spTree>
    <p:extLst>
      <p:ext uri="{BB962C8B-B14F-4D97-AF65-F5344CB8AC3E}">
        <p14:creationId xmlns:p14="http://schemas.microsoft.com/office/powerpoint/2010/main" val="141895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1CAD-0C38-7C07-552B-A9B465DE7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47AE4-427B-1134-B74D-3447462B61AE}"/>
              </a:ext>
            </a:extLst>
          </p:cNvPr>
          <p:cNvSpPr>
            <a:spLocks noGrp="1"/>
          </p:cNvSpPr>
          <p:nvPr>
            <p:ph type="title"/>
          </p:nvPr>
        </p:nvSpPr>
        <p:spPr>
          <a:xfrm>
            <a:off x="175591" y="153753"/>
            <a:ext cx="11861921" cy="874550"/>
          </a:xfrm>
          <a:solidFill>
            <a:srgbClr val="095263"/>
          </a:solidFill>
        </p:spPr>
        <p:txBody>
          <a:bodyPr>
            <a:normAutofit/>
          </a:bodyPr>
          <a:lstStyle/>
          <a:p>
            <a:r>
              <a:rPr lang="en-US" dirty="0">
                <a:solidFill>
                  <a:schemeClr val="bg1"/>
                </a:solidFill>
              </a:rPr>
              <a:t>Craving More? </a:t>
            </a:r>
          </a:p>
        </p:txBody>
      </p:sp>
      <p:pic>
        <p:nvPicPr>
          <p:cNvPr id="9" name="Picture 8">
            <a:extLst>
              <a:ext uri="{FF2B5EF4-FFF2-40B4-BE49-F238E27FC236}">
                <a16:creationId xmlns:a16="http://schemas.microsoft.com/office/drawing/2014/main" id="{97A0D6D4-984C-54DC-3C95-825557892628}"/>
              </a:ext>
            </a:extLst>
          </p:cNvPr>
          <p:cNvPicPr>
            <a:picLocks noChangeAspect="1"/>
          </p:cNvPicPr>
          <p:nvPr/>
        </p:nvPicPr>
        <p:blipFill>
          <a:blip r:embed="rId3">
            <a:extLst>
              <a:ext uri="{28A0092B-C50C-407E-A947-70E740481C1C}">
                <a14:useLocalDpi xmlns:a14="http://schemas.microsoft.com/office/drawing/2010/main" val="0"/>
              </a:ext>
            </a:extLst>
          </a:blip>
          <a:srcRect l="6994"/>
          <a:stretch>
            <a:fillRect/>
          </a:stretch>
        </p:blipFill>
        <p:spPr>
          <a:xfrm>
            <a:off x="1815394" y="1803748"/>
            <a:ext cx="2696290" cy="2138043"/>
          </a:xfrm>
          <a:prstGeom prst="rect">
            <a:avLst/>
          </a:prstGeom>
        </p:spPr>
      </p:pic>
      <p:pic>
        <p:nvPicPr>
          <p:cNvPr id="13" name="Picture 12">
            <a:extLst>
              <a:ext uri="{FF2B5EF4-FFF2-40B4-BE49-F238E27FC236}">
                <a16:creationId xmlns:a16="http://schemas.microsoft.com/office/drawing/2014/main" id="{02D2573D-D133-5D4A-AE38-464FBC8F9E88}"/>
              </a:ext>
            </a:extLst>
          </p:cNvPr>
          <p:cNvPicPr>
            <a:picLocks noChangeAspect="1"/>
          </p:cNvPicPr>
          <p:nvPr/>
        </p:nvPicPr>
        <p:blipFill>
          <a:blip r:embed="rId4">
            <a:extLst>
              <a:ext uri="{28A0092B-C50C-407E-A947-70E740481C1C}">
                <a14:useLocalDpi xmlns:a14="http://schemas.microsoft.com/office/drawing/2010/main" val="0"/>
              </a:ext>
            </a:extLst>
          </a:blip>
          <a:srcRect b="9638"/>
          <a:stretch>
            <a:fillRect/>
          </a:stretch>
        </p:blipFill>
        <p:spPr>
          <a:xfrm>
            <a:off x="7243917" y="1587376"/>
            <a:ext cx="3645074" cy="2429138"/>
          </a:xfrm>
          <a:prstGeom prst="rect">
            <a:avLst/>
          </a:prstGeom>
        </p:spPr>
      </p:pic>
      <p:sp>
        <p:nvSpPr>
          <p:cNvPr id="14" name="TextBox 13">
            <a:extLst>
              <a:ext uri="{FF2B5EF4-FFF2-40B4-BE49-F238E27FC236}">
                <a16:creationId xmlns:a16="http://schemas.microsoft.com/office/drawing/2014/main" id="{C54AD499-1C0A-A8A6-1862-993C41BC9F33}"/>
              </a:ext>
            </a:extLst>
          </p:cNvPr>
          <p:cNvSpPr txBox="1"/>
          <p:nvPr/>
        </p:nvSpPr>
        <p:spPr>
          <a:xfrm>
            <a:off x="6890059" y="3852249"/>
            <a:ext cx="4707209" cy="2062103"/>
          </a:xfrm>
          <a:prstGeom prst="rect">
            <a:avLst/>
          </a:prstGeom>
          <a:solidFill>
            <a:srgbClr val="F0227C"/>
          </a:solidFill>
          <a:ln>
            <a:solidFill>
              <a:srgbClr val="F0227C"/>
            </a:solidFill>
          </a:ln>
        </p:spPr>
        <p:txBody>
          <a:bodyPr wrap="square" rtlCol="0">
            <a:spAutoFit/>
          </a:bodyPr>
          <a:lstStyle/>
          <a:p>
            <a:r>
              <a:rPr lang="en-US" sz="3200" b="1" dirty="0">
                <a:solidFill>
                  <a:schemeClr val="bg1"/>
                </a:solidFill>
              </a:rPr>
              <a:t>Contact Kelly: </a:t>
            </a:r>
          </a:p>
          <a:p>
            <a:endParaRPr lang="en-US"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president@discoverstillwater.com</a:t>
            </a:r>
            <a:r>
              <a:rPr lang="en-US" sz="2400" dirty="0">
                <a:solidFill>
                  <a:schemeClr val="bg1"/>
                </a:solidFill>
              </a:rPr>
              <a:t> </a:t>
            </a:r>
          </a:p>
          <a:p>
            <a:endParaRPr lang="en-US" dirty="0">
              <a:solidFill>
                <a:schemeClr val="bg1"/>
              </a:solidFill>
            </a:endParaRPr>
          </a:p>
          <a:p>
            <a:endParaRPr lang="en-US" dirty="0"/>
          </a:p>
          <a:p>
            <a:r>
              <a:rPr lang="en-US" dirty="0"/>
              <a:t>	</a:t>
            </a:r>
          </a:p>
        </p:txBody>
      </p:sp>
      <p:sp>
        <p:nvSpPr>
          <p:cNvPr id="3" name="TextBox 2">
            <a:extLst>
              <a:ext uri="{FF2B5EF4-FFF2-40B4-BE49-F238E27FC236}">
                <a16:creationId xmlns:a16="http://schemas.microsoft.com/office/drawing/2014/main" id="{A2934938-BAE4-2A37-6E8C-6D2D7E3A442A}"/>
              </a:ext>
            </a:extLst>
          </p:cNvPr>
          <p:cNvSpPr txBox="1"/>
          <p:nvPr/>
        </p:nvSpPr>
        <p:spPr>
          <a:xfrm>
            <a:off x="1036162" y="3852249"/>
            <a:ext cx="4517149" cy="2062103"/>
          </a:xfrm>
          <a:prstGeom prst="rect">
            <a:avLst/>
          </a:prstGeom>
          <a:solidFill>
            <a:srgbClr val="C2D363"/>
          </a:solidFill>
          <a:ln>
            <a:solidFill>
              <a:srgbClr val="C2D363"/>
            </a:solidFill>
          </a:ln>
        </p:spPr>
        <p:txBody>
          <a:bodyPr wrap="square" rtlCol="0">
            <a:spAutoFit/>
          </a:bodyPr>
          <a:lstStyle/>
          <a:p>
            <a:r>
              <a:rPr lang="en-US" sz="3200" b="1" dirty="0">
                <a:solidFill>
                  <a:schemeClr val="bg1"/>
                </a:solidFill>
              </a:rPr>
              <a:t>Contact Ashlee:</a:t>
            </a:r>
          </a:p>
          <a:p>
            <a:endParaRPr lang="en-US"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awhite@visitmankatomn.com</a:t>
            </a:r>
            <a:endParaRPr lang="en-US" sz="2400" dirty="0">
              <a:solidFill>
                <a:schemeClr val="bg1"/>
              </a:solidFill>
            </a:endParaRPr>
          </a:p>
          <a:p>
            <a:endParaRPr lang="en-US" dirty="0"/>
          </a:p>
          <a:p>
            <a:endParaRPr lang="en-US" dirty="0"/>
          </a:p>
          <a:p>
            <a:r>
              <a:rPr lang="en-US" dirty="0"/>
              <a:t>	</a:t>
            </a:r>
          </a:p>
        </p:txBody>
      </p:sp>
    </p:spTree>
    <p:extLst>
      <p:ext uri="{BB962C8B-B14F-4D97-AF65-F5344CB8AC3E}">
        <p14:creationId xmlns:p14="http://schemas.microsoft.com/office/powerpoint/2010/main" val="256410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BBAE-6567-136C-9D89-E45CBEE942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649FE8-02E1-943E-D3B9-464FF49229EA}"/>
              </a:ext>
            </a:extLst>
          </p:cNvPr>
          <p:cNvSpPr>
            <a:spLocks noGrp="1"/>
          </p:cNvSpPr>
          <p:nvPr>
            <p:ph idx="1"/>
          </p:nvPr>
        </p:nvSpPr>
        <p:spPr/>
        <p:txBody>
          <a:bodyPr/>
          <a:lstStyle/>
          <a:p>
            <a:endParaRPr lang="en-US"/>
          </a:p>
        </p:txBody>
      </p:sp>
      <p:pic>
        <p:nvPicPr>
          <p:cNvPr id="1026" name="Picture 2" descr="How Did I Wind Up Here GIFs - Find &amp; Share on GIPHY">
            <a:extLst>
              <a:ext uri="{FF2B5EF4-FFF2-40B4-BE49-F238E27FC236}">
                <a16:creationId xmlns:a16="http://schemas.microsoft.com/office/drawing/2014/main" id="{BE6A068B-291F-1B37-BECA-0418E5764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FDCC4-4E32-5B06-D85E-28BEFE1BE7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F0BBD5-B5C5-3B7B-C6AA-0B93A80B7899}"/>
              </a:ext>
            </a:extLst>
          </p:cNvPr>
          <p:cNvSpPr txBox="1">
            <a:spLocks/>
          </p:cNvSpPr>
          <p:nvPr/>
        </p:nvSpPr>
        <p:spPr>
          <a:xfrm>
            <a:off x="202095" y="219352"/>
            <a:ext cx="11809283" cy="868334"/>
          </a:xfrm>
          <a:prstGeom prst="rect">
            <a:avLst/>
          </a:prstGeom>
          <a:solidFill>
            <a:srgbClr val="095263"/>
          </a:solidFill>
          <a:ln>
            <a:solidFill>
              <a:srgbClr val="095263"/>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You Can’t Say No To Deb! </a:t>
            </a:r>
          </a:p>
        </p:txBody>
      </p:sp>
      <p:pic>
        <p:nvPicPr>
          <p:cNvPr id="7" name="Picture 6">
            <a:extLst>
              <a:ext uri="{FF2B5EF4-FFF2-40B4-BE49-F238E27FC236}">
                <a16:creationId xmlns:a16="http://schemas.microsoft.com/office/drawing/2014/main" id="{0A95894D-7C96-545B-1AEB-D02C6A59E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778" y="1444978"/>
            <a:ext cx="4882444" cy="4882444"/>
          </a:xfrm>
          <a:prstGeom prst="rect">
            <a:avLst/>
          </a:prstGeom>
        </p:spPr>
      </p:pic>
    </p:spTree>
    <p:extLst>
      <p:ext uri="{BB962C8B-B14F-4D97-AF65-F5344CB8AC3E}">
        <p14:creationId xmlns:p14="http://schemas.microsoft.com/office/powerpoint/2010/main" val="379964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813D4-B459-7BEB-8813-C7B5582ACA58}"/>
              </a:ext>
            </a:extLst>
          </p:cNvPr>
          <p:cNvSpPr>
            <a:spLocks noGrp="1"/>
          </p:cNvSpPr>
          <p:nvPr>
            <p:ph type="title"/>
          </p:nvPr>
        </p:nvSpPr>
        <p:spPr>
          <a:xfrm>
            <a:off x="9084774" y="211583"/>
            <a:ext cx="2613872" cy="1461910"/>
          </a:xfrm>
        </p:spPr>
        <p:txBody>
          <a:bodyPr vert="horz" lIns="91440" tIns="45720" rIns="91440" bIns="45720" rtlCol="0" anchor="ctr">
            <a:normAutofit fontScale="90000"/>
          </a:bodyPr>
          <a:lstStyle/>
          <a:p>
            <a:pPr algn="ctr"/>
            <a:r>
              <a:rPr lang="en-US" sz="3600" dirty="0">
                <a:solidFill>
                  <a:srgbClr val="FFFFFF"/>
                </a:solidFill>
              </a:rPr>
              <a:t>What’s on Today’s Menu</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9CB39A-BAF0-3124-AE46-43ED51D7ECF4}"/>
              </a:ext>
            </a:extLst>
          </p:cNvPr>
          <p:cNvPicPr>
            <a:picLocks noChangeAspect="1"/>
          </p:cNvPicPr>
          <p:nvPr/>
        </p:nvPicPr>
        <p:blipFill>
          <a:blip r:embed="rId3">
            <a:extLst>
              <a:ext uri="{28A0092B-C50C-407E-A947-70E740481C1C}">
                <a14:useLocalDpi xmlns:a14="http://schemas.microsoft.com/office/drawing/2010/main" val="0"/>
              </a:ext>
            </a:extLst>
          </a:blip>
          <a:srcRect r="561" b="1"/>
          <a:stretch>
            <a:fillRect/>
          </a:stretch>
        </p:blipFill>
        <p:spPr>
          <a:xfrm>
            <a:off x="976251" y="942538"/>
            <a:ext cx="7163222" cy="4808332"/>
          </a:xfrm>
          <a:prstGeom prst="rect">
            <a:avLst/>
          </a:prstGeom>
          <a:effectLst/>
        </p:spPr>
      </p:pic>
      <p:pic>
        <p:nvPicPr>
          <p:cNvPr id="9" name="Picture 8">
            <a:extLst>
              <a:ext uri="{FF2B5EF4-FFF2-40B4-BE49-F238E27FC236}">
                <a16:creationId xmlns:a16="http://schemas.microsoft.com/office/drawing/2014/main" id="{5450E1CD-E02E-CFAE-E09F-78CC4691AEAA}"/>
              </a:ext>
            </a:extLst>
          </p:cNvPr>
          <p:cNvPicPr>
            <a:picLocks noChangeAspect="1"/>
          </p:cNvPicPr>
          <p:nvPr/>
        </p:nvPicPr>
        <p:blipFill>
          <a:blip r:embed="rId4"/>
          <a:stretch>
            <a:fillRect/>
          </a:stretch>
        </p:blipFill>
        <p:spPr>
          <a:xfrm>
            <a:off x="9551479" y="1673493"/>
            <a:ext cx="1924904" cy="1937203"/>
          </a:xfrm>
          <a:prstGeom prst="rect">
            <a:avLst/>
          </a:prstGeom>
        </p:spPr>
      </p:pic>
      <p:pic>
        <p:nvPicPr>
          <p:cNvPr id="11" name="Picture 10">
            <a:extLst>
              <a:ext uri="{FF2B5EF4-FFF2-40B4-BE49-F238E27FC236}">
                <a16:creationId xmlns:a16="http://schemas.microsoft.com/office/drawing/2014/main" id="{83B8C642-0F21-8294-6EAE-CDD460BB626E}"/>
              </a:ext>
            </a:extLst>
          </p:cNvPr>
          <p:cNvPicPr>
            <a:picLocks noChangeAspect="1"/>
          </p:cNvPicPr>
          <p:nvPr/>
        </p:nvPicPr>
        <p:blipFill>
          <a:blip r:embed="rId5">
            <a:extLst>
              <a:ext uri="{28A0092B-C50C-407E-A947-70E740481C1C}">
                <a14:useLocalDpi xmlns:a14="http://schemas.microsoft.com/office/drawing/2010/main" val="0"/>
              </a:ext>
            </a:extLst>
          </a:blip>
          <a:srcRect l="9318" t="2839" r="8708" b="5470"/>
          <a:stretch>
            <a:fillRect/>
          </a:stretch>
        </p:blipFill>
        <p:spPr>
          <a:xfrm>
            <a:off x="9551480" y="3812133"/>
            <a:ext cx="1924904" cy="1819950"/>
          </a:xfrm>
          <a:prstGeom prst="rect">
            <a:avLst/>
          </a:prstGeom>
        </p:spPr>
      </p:pic>
    </p:spTree>
    <p:extLst>
      <p:ext uri="{BB962C8B-B14F-4D97-AF65-F5344CB8AC3E}">
        <p14:creationId xmlns:p14="http://schemas.microsoft.com/office/powerpoint/2010/main" val="32717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BDFB393-A61D-BA2C-4728-35F067405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88" y="3060542"/>
            <a:ext cx="6579319" cy="36494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4E1F19-F9FF-7932-B5CF-F0A468D6313E}"/>
              </a:ext>
            </a:extLst>
          </p:cNvPr>
          <p:cNvSpPr txBox="1"/>
          <p:nvPr/>
        </p:nvSpPr>
        <p:spPr>
          <a:xfrm>
            <a:off x="358563" y="1306216"/>
            <a:ext cx="10859770" cy="1754326"/>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9 Participating Businesses </a:t>
            </a:r>
          </a:p>
          <a:p>
            <a:endParaRPr lang="en-US" dirty="0">
              <a:latin typeface="Aptos" panose="020B0004020202020204" pitchFamily="34" charset="0"/>
              <a:ea typeface="Aptos" panose="020B0004020202020204" pitchFamily="34" charset="0"/>
              <a:cs typeface="Times New Roman" panose="02020603050405020304" pitchFamily="18" charset="0"/>
            </a:endParaRPr>
          </a:p>
          <a:p>
            <a:r>
              <a:rPr lang="en-US" dirty="0">
                <a:latin typeface="Aptos" panose="020B0004020202020204" pitchFamily="34" charset="0"/>
                <a:ea typeface="Aptos" panose="020B0004020202020204" pitchFamily="34" charset="0"/>
                <a:cs typeface="Times New Roman" panose="02020603050405020304" pitchFamily="18" charset="0"/>
              </a:rPr>
              <a:t>Rounding up all the ice cream, frozen treat and candy shops into 1 fun trail! </a:t>
            </a:r>
          </a:p>
          <a:p>
            <a:endParaRPr lang="en-US" dirty="0">
              <a:latin typeface="Aptos" panose="020B0004020202020204" pitchFamily="34" charset="0"/>
              <a:ea typeface="Aptos" panose="020B0004020202020204" pitchFamily="34" charset="0"/>
              <a:cs typeface="Times New Roman" panose="02020603050405020304" pitchFamily="18" charset="0"/>
            </a:endParaRPr>
          </a:p>
          <a:p>
            <a:r>
              <a:rPr lang="en-US" dirty="0">
                <a:latin typeface="Aptos" panose="020B0004020202020204" pitchFamily="34" charset="0"/>
                <a:ea typeface="Aptos" panose="020B0004020202020204" pitchFamily="34" charset="0"/>
                <a:cs typeface="Times New Roman" panose="02020603050405020304" pitchFamily="18" charset="0"/>
              </a:rPr>
              <a:t>Goal: Drive traffic to Stillwater in shoulder seasons and throughout the year, drive traffic to unique business collection, increase awareness of Stillwater as a family friendly destination. </a:t>
            </a:r>
          </a:p>
        </p:txBody>
      </p:sp>
      <p:pic>
        <p:nvPicPr>
          <p:cNvPr id="11" name="Picture 10">
            <a:extLst>
              <a:ext uri="{FF2B5EF4-FFF2-40B4-BE49-F238E27FC236}">
                <a16:creationId xmlns:a16="http://schemas.microsoft.com/office/drawing/2014/main" id="{81A6E447-A74C-BB32-6FF6-F0C50D77E46F}"/>
              </a:ext>
            </a:extLst>
          </p:cNvPr>
          <p:cNvPicPr>
            <a:picLocks noChangeAspect="1"/>
          </p:cNvPicPr>
          <p:nvPr/>
        </p:nvPicPr>
        <p:blipFill>
          <a:blip r:embed="rId3"/>
          <a:stretch>
            <a:fillRect/>
          </a:stretch>
        </p:blipFill>
        <p:spPr>
          <a:xfrm>
            <a:off x="10673954" y="164523"/>
            <a:ext cx="1371627" cy="1380391"/>
          </a:xfrm>
          <a:prstGeom prst="rect">
            <a:avLst/>
          </a:prstGeom>
        </p:spPr>
      </p:pic>
      <p:sp>
        <p:nvSpPr>
          <p:cNvPr id="12" name="Title 1">
            <a:extLst>
              <a:ext uri="{FF2B5EF4-FFF2-40B4-BE49-F238E27FC236}">
                <a16:creationId xmlns:a16="http://schemas.microsoft.com/office/drawing/2014/main" id="{88ADDE7F-0C8B-F9BA-7CDE-D742AFC3E41C}"/>
              </a:ext>
            </a:extLst>
          </p:cNvPr>
          <p:cNvSpPr txBox="1">
            <a:spLocks/>
          </p:cNvSpPr>
          <p:nvPr/>
        </p:nvSpPr>
        <p:spPr>
          <a:xfrm>
            <a:off x="202095" y="219352"/>
            <a:ext cx="9525001" cy="868334"/>
          </a:xfrm>
          <a:prstGeom prst="rect">
            <a:avLst/>
          </a:prstGeom>
          <a:solidFill>
            <a:srgbClr val="EC1A7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Discover Stillwater’s Treats Trail</a:t>
            </a:r>
          </a:p>
        </p:txBody>
      </p:sp>
    </p:spTree>
    <p:extLst>
      <p:ext uri="{BB962C8B-B14F-4D97-AF65-F5344CB8AC3E}">
        <p14:creationId xmlns:p14="http://schemas.microsoft.com/office/powerpoint/2010/main" val="316018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07B5-053C-483E-F788-B629D1BEBB63}"/>
            </a:ext>
          </a:extLst>
        </p:cNvPr>
        <p:cNvGrpSpPr/>
        <p:nvPr/>
      </p:nvGrpSpPr>
      <p:grpSpPr>
        <a:xfrm>
          <a:off x="0" y="0"/>
          <a:ext cx="0" cy="0"/>
          <a:chOff x="0" y="0"/>
          <a:chExt cx="0" cy="0"/>
        </a:xfrm>
      </p:grpSpPr>
      <p:pic>
        <p:nvPicPr>
          <p:cNvPr id="13" name="Treats Trail Family">
            <a:hlinkClick r:id="" action="ppaction://media"/>
            <a:extLst>
              <a:ext uri="{FF2B5EF4-FFF2-40B4-BE49-F238E27FC236}">
                <a16:creationId xmlns:a16="http://schemas.microsoft.com/office/drawing/2014/main" id="{E5962E4E-AEC6-7079-53F8-27E1C1C2E1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903446">
            <a:off x="9053021" y="1992432"/>
            <a:ext cx="1628110" cy="2873136"/>
          </a:xfrm>
          <a:prstGeom prst="rect">
            <a:avLst/>
          </a:prstGeom>
        </p:spPr>
      </p:pic>
      <p:sp>
        <p:nvSpPr>
          <p:cNvPr id="2" name="Title 1">
            <a:extLst>
              <a:ext uri="{FF2B5EF4-FFF2-40B4-BE49-F238E27FC236}">
                <a16:creationId xmlns:a16="http://schemas.microsoft.com/office/drawing/2014/main" id="{AD512A09-B3CD-6992-5959-E5665F77560C}"/>
              </a:ext>
            </a:extLst>
          </p:cNvPr>
          <p:cNvSpPr>
            <a:spLocks noGrp="1"/>
          </p:cNvSpPr>
          <p:nvPr>
            <p:ph type="title"/>
          </p:nvPr>
        </p:nvSpPr>
        <p:spPr>
          <a:xfrm>
            <a:off x="202095" y="219352"/>
            <a:ext cx="9525001" cy="868334"/>
          </a:xfrm>
          <a:solidFill>
            <a:srgbClr val="EC1A78"/>
          </a:solidFill>
        </p:spPr>
        <p:txBody>
          <a:bodyPr>
            <a:normAutofit/>
          </a:bodyPr>
          <a:lstStyle/>
          <a:p>
            <a:r>
              <a:rPr lang="en-US" dirty="0">
                <a:solidFill>
                  <a:schemeClr val="bg1"/>
                </a:solidFill>
              </a:rPr>
              <a:t>A Carefully Crafted Marketing Recipe</a:t>
            </a:r>
          </a:p>
        </p:txBody>
      </p:sp>
      <p:pic>
        <p:nvPicPr>
          <p:cNvPr id="8194" name="Picture 2">
            <a:extLst>
              <a:ext uri="{FF2B5EF4-FFF2-40B4-BE49-F238E27FC236}">
                <a16:creationId xmlns:a16="http://schemas.microsoft.com/office/drawing/2014/main" id="{EC9153AA-D4F5-14C6-F7AF-784C8BFB9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3885" y="4837992"/>
            <a:ext cx="1550125" cy="2006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C0C6D3-2D64-EF1E-4B00-0777F74185C3}"/>
              </a:ext>
            </a:extLst>
          </p:cNvPr>
          <p:cNvPicPr>
            <a:picLocks noChangeAspect="1"/>
          </p:cNvPicPr>
          <p:nvPr/>
        </p:nvPicPr>
        <p:blipFill>
          <a:blip r:embed="rId6"/>
          <a:stretch>
            <a:fillRect/>
          </a:stretch>
        </p:blipFill>
        <p:spPr>
          <a:xfrm>
            <a:off x="10673954" y="164523"/>
            <a:ext cx="1371627" cy="1380391"/>
          </a:xfrm>
          <a:prstGeom prst="rect">
            <a:avLst/>
          </a:prstGeom>
        </p:spPr>
      </p:pic>
      <p:graphicFrame>
        <p:nvGraphicFramePr>
          <p:cNvPr id="5" name="Diagram 4">
            <a:extLst>
              <a:ext uri="{FF2B5EF4-FFF2-40B4-BE49-F238E27FC236}">
                <a16:creationId xmlns:a16="http://schemas.microsoft.com/office/drawing/2014/main" id="{1F07EDD6-E96C-BD91-9BD5-EAB43BBD0C07}"/>
              </a:ext>
            </a:extLst>
          </p:cNvPr>
          <p:cNvGraphicFramePr/>
          <p:nvPr>
            <p:extLst>
              <p:ext uri="{D42A27DB-BD31-4B8C-83A1-F6EECF244321}">
                <p14:modId xmlns:p14="http://schemas.microsoft.com/office/powerpoint/2010/main" val="2683955453"/>
              </p:ext>
            </p:extLst>
          </p:nvPr>
        </p:nvGraphicFramePr>
        <p:xfrm>
          <a:off x="2446121" y="1999151"/>
          <a:ext cx="6977889" cy="3934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Flowchart: Connector 5">
            <a:extLst>
              <a:ext uri="{FF2B5EF4-FFF2-40B4-BE49-F238E27FC236}">
                <a16:creationId xmlns:a16="http://schemas.microsoft.com/office/drawing/2014/main" id="{26D953EE-7639-70D6-F6DB-B00EDAEBBB9B}"/>
              </a:ext>
            </a:extLst>
          </p:cNvPr>
          <p:cNvSpPr/>
          <p:nvPr/>
        </p:nvSpPr>
        <p:spPr>
          <a:xfrm>
            <a:off x="5000788" y="3126324"/>
            <a:ext cx="1868556" cy="179885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Multi-Channel Approach</a:t>
            </a:r>
          </a:p>
        </p:txBody>
      </p:sp>
      <p:pic>
        <p:nvPicPr>
          <p:cNvPr id="8" name="Picture 2">
            <a:extLst>
              <a:ext uri="{FF2B5EF4-FFF2-40B4-BE49-F238E27FC236}">
                <a16:creationId xmlns:a16="http://schemas.microsoft.com/office/drawing/2014/main" id="{6E0545CD-011B-F1AB-A250-2A452131C6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868" y="2252647"/>
            <a:ext cx="3028346" cy="1679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D4B3D6-33ED-F38A-8F1B-3B7E417F89B5}"/>
              </a:ext>
            </a:extLst>
          </p:cNvPr>
          <p:cNvPicPr>
            <a:picLocks noChangeAspect="1"/>
          </p:cNvPicPr>
          <p:nvPr/>
        </p:nvPicPr>
        <p:blipFill>
          <a:blip r:embed="rId6"/>
          <a:stretch>
            <a:fillRect/>
          </a:stretch>
        </p:blipFill>
        <p:spPr>
          <a:xfrm>
            <a:off x="3769694" y="1212974"/>
            <a:ext cx="1371627" cy="1380391"/>
          </a:xfrm>
          <a:prstGeom prst="rect">
            <a:avLst/>
          </a:prstGeom>
        </p:spPr>
      </p:pic>
      <p:pic>
        <p:nvPicPr>
          <p:cNvPr id="12" name="Picture 11">
            <a:extLst>
              <a:ext uri="{FF2B5EF4-FFF2-40B4-BE49-F238E27FC236}">
                <a16:creationId xmlns:a16="http://schemas.microsoft.com/office/drawing/2014/main" id="{4B70B9E5-82D5-99BD-3F68-C65E1C0D1370}"/>
              </a:ext>
            </a:extLst>
          </p:cNvPr>
          <p:cNvPicPr>
            <a:picLocks noChangeAspect="1"/>
          </p:cNvPicPr>
          <p:nvPr/>
        </p:nvPicPr>
        <p:blipFill>
          <a:blip r:embed="rId13"/>
          <a:stretch>
            <a:fillRect/>
          </a:stretch>
        </p:blipFill>
        <p:spPr>
          <a:xfrm>
            <a:off x="6580083" y="1157095"/>
            <a:ext cx="2449992" cy="1922252"/>
          </a:xfrm>
          <a:prstGeom prst="rect">
            <a:avLst/>
          </a:prstGeom>
        </p:spPr>
      </p:pic>
      <p:pic>
        <p:nvPicPr>
          <p:cNvPr id="15" name="Picture 14">
            <a:extLst>
              <a:ext uri="{FF2B5EF4-FFF2-40B4-BE49-F238E27FC236}">
                <a16:creationId xmlns:a16="http://schemas.microsoft.com/office/drawing/2014/main" id="{694DF605-62D8-F9F4-51E9-CE7ADD1BCCA2}"/>
              </a:ext>
            </a:extLst>
          </p:cNvPr>
          <p:cNvPicPr>
            <a:picLocks noChangeAspect="1"/>
          </p:cNvPicPr>
          <p:nvPr/>
        </p:nvPicPr>
        <p:blipFill>
          <a:blip r:embed="rId14"/>
          <a:stretch>
            <a:fillRect/>
          </a:stretch>
        </p:blipFill>
        <p:spPr>
          <a:xfrm>
            <a:off x="1307507" y="4346142"/>
            <a:ext cx="2462187" cy="2373318"/>
          </a:xfrm>
          <a:prstGeom prst="rect">
            <a:avLst/>
          </a:prstGeom>
        </p:spPr>
      </p:pic>
    </p:spTree>
    <p:extLst>
      <p:ext uri="{BB962C8B-B14F-4D97-AF65-F5344CB8AC3E}">
        <p14:creationId xmlns:p14="http://schemas.microsoft.com/office/powerpoint/2010/main" val="280217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75D2-C8C4-3362-9C52-3EE28DDFC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3F4C0-D49B-EED2-19F3-C27DD527876F}"/>
              </a:ext>
            </a:extLst>
          </p:cNvPr>
          <p:cNvSpPr>
            <a:spLocks noGrp="1"/>
          </p:cNvSpPr>
          <p:nvPr>
            <p:ph type="title"/>
          </p:nvPr>
        </p:nvSpPr>
        <p:spPr>
          <a:xfrm>
            <a:off x="202095" y="219351"/>
            <a:ext cx="9564757" cy="867327"/>
          </a:xfrm>
          <a:solidFill>
            <a:srgbClr val="EC1A78"/>
          </a:solidFill>
        </p:spPr>
        <p:txBody>
          <a:bodyPr vert="horz" lIns="91440" tIns="45720" rIns="91440" bIns="45720" rtlCol="0" anchor="ctr">
            <a:normAutofit/>
          </a:bodyPr>
          <a:lstStyle/>
          <a:p>
            <a:r>
              <a:rPr lang="en-US" dirty="0">
                <a:solidFill>
                  <a:schemeClr val="bg1"/>
                </a:solidFill>
                <a:cs typeface="Biome"/>
              </a:rPr>
              <a:t>Chef’s Kiss – The Results</a:t>
            </a:r>
          </a:p>
        </p:txBody>
      </p:sp>
      <p:sp>
        <p:nvSpPr>
          <p:cNvPr id="5" name="TextBox 4">
            <a:extLst>
              <a:ext uri="{FF2B5EF4-FFF2-40B4-BE49-F238E27FC236}">
                <a16:creationId xmlns:a16="http://schemas.microsoft.com/office/drawing/2014/main" id="{8DF39421-4373-502E-7161-F08E2F458860}"/>
              </a:ext>
            </a:extLst>
          </p:cNvPr>
          <p:cNvSpPr txBox="1"/>
          <p:nvPr/>
        </p:nvSpPr>
        <p:spPr>
          <a:xfrm>
            <a:off x="357807" y="1344839"/>
            <a:ext cx="7981859" cy="3139321"/>
          </a:xfrm>
          <a:prstGeom prst="rect">
            <a:avLst/>
          </a:prstGeom>
          <a:noFill/>
        </p:spPr>
        <p:txBody>
          <a:bodyPr wrap="square">
            <a:spAutoFit/>
          </a:bodyPr>
          <a:lstStyle/>
          <a:p>
            <a:pPr algn="l">
              <a:buNone/>
            </a:pPr>
            <a:r>
              <a:rPr lang="en-US" b="0" i="0" dirty="0">
                <a:solidFill>
                  <a:srgbClr val="000000"/>
                </a:solidFill>
                <a:effectLst/>
                <a:latin typeface="Roboto" panose="02000000000000000000" pitchFamily="2" charset="0"/>
              </a:rPr>
              <a:t>Increased foot traffic for off the-beaten path businesses</a:t>
            </a:r>
          </a:p>
          <a:p>
            <a:pPr algn="l">
              <a:buNone/>
            </a:pPr>
            <a:endParaRPr lang="en-US" b="0" i="0" dirty="0">
              <a:solidFill>
                <a:srgbClr val="000000"/>
              </a:solidFill>
              <a:effectLst/>
              <a:latin typeface="Roboto" panose="02000000000000000000" pitchFamily="2" charset="0"/>
            </a:endParaRPr>
          </a:p>
          <a:p>
            <a:pPr algn="l">
              <a:buNone/>
            </a:pPr>
            <a:r>
              <a:rPr lang="en-US" b="0" i="0" dirty="0">
                <a:solidFill>
                  <a:srgbClr val="000000"/>
                </a:solidFill>
                <a:effectLst/>
                <a:latin typeface="Roboto" panose="02000000000000000000" pitchFamily="2" charset="0"/>
              </a:rPr>
              <a:t>Enhanced community collaboration</a:t>
            </a:r>
          </a:p>
          <a:p>
            <a:pPr algn="l">
              <a:buNone/>
            </a:pPr>
            <a:endParaRPr lang="en-US" b="0" i="0" dirty="0">
              <a:solidFill>
                <a:srgbClr val="000000"/>
              </a:solidFill>
              <a:effectLst/>
              <a:latin typeface="Roboto" panose="02000000000000000000" pitchFamily="2" charset="0"/>
            </a:endParaRPr>
          </a:p>
          <a:p>
            <a:pPr algn="l">
              <a:buNone/>
            </a:pPr>
            <a:r>
              <a:rPr lang="en-US" dirty="0">
                <a:solidFill>
                  <a:srgbClr val="000000"/>
                </a:solidFill>
                <a:latin typeface="Roboto" panose="02000000000000000000" pitchFamily="2" charset="0"/>
              </a:rPr>
              <a:t>Increased Website Traffic</a:t>
            </a:r>
            <a:endParaRPr lang="en-US" b="0" i="0" dirty="0">
              <a:solidFill>
                <a:srgbClr val="000000"/>
              </a:solidFill>
              <a:effectLst/>
              <a:latin typeface="Roboto" panose="02000000000000000000" pitchFamily="2" charset="0"/>
            </a:endParaRPr>
          </a:p>
          <a:p>
            <a:pPr algn="l">
              <a:buNone/>
            </a:pPr>
            <a:endParaRPr lang="en-US" b="0" i="0" dirty="0">
              <a:solidFill>
                <a:srgbClr val="000000"/>
              </a:solidFill>
              <a:effectLst/>
              <a:latin typeface="Roboto" panose="02000000000000000000" pitchFamily="2" charset="0"/>
            </a:endParaRPr>
          </a:p>
          <a:p>
            <a:pPr algn="l">
              <a:buNone/>
            </a:pPr>
            <a:r>
              <a:rPr lang="en-US" dirty="0">
                <a:solidFill>
                  <a:srgbClr val="000000"/>
                </a:solidFill>
                <a:latin typeface="Roboto" panose="02000000000000000000" pitchFamily="2" charset="0"/>
              </a:rPr>
              <a:t>Re-enforced Stillwater as a family friendly destination</a:t>
            </a:r>
            <a:endParaRPr lang="en-US" b="0" i="0" dirty="0">
              <a:solidFill>
                <a:srgbClr val="000000"/>
              </a:solidFill>
              <a:effectLst/>
              <a:latin typeface="Roboto" panose="02000000000000000000" pitchFamily="2" charset="0"/>
            </a:endParaRPr>
          </a:p>
          <a:p>
            <a:pPr algn="l">
              <a:buNone/>
            </a:pPr>
            <a:endParaRPr lang="en-US" b="0" i="0" dirty="0">
              <a:solidFill>
                <a:srgbClr val="000000"/>
              </a:solidFill>
              <a:effectLst/>
              <a:latin typeface="Roboto" panose="02000000000000000000" pitchFamily="2" charset="0"/>
            </a:endParaRPr>
          </a:p>
          <a:p>
            <a:pPr algn="l">
              <a:buNone/>
            </a:pPr>
            <a:r>
              <a:rPr lang="en-US" dirty="0">
                <a:solidFill>
                  <a:srgbClr val="000000"/>
                </a:solidFill>
                <a:latin typeface="Roboto" panose="02000000000000000000" pitchFamily="2" charset="0"/>
              </a:rPr>
              <a:t>A </a:t>
            </a:r>
            <a:r>
              <a:rPr lang="en-US" b="0" i="0" dirty="0">
                <a:solidFill>
                  <a:srgbClr val="000000"/>
                </a:solidFill>
                <a:effectLst/>
                <a:latin typeface="Roboto" panose="02000000000000000000" pitchFamily="2" charset="0"/>
              </a:rPr>
              <a:t>strengthened reputation for Stillwater as a premier summer destination.</a:t>
            </a:r>
          </a:p>
          <a:p>
            <a:pPr algn="l">
              <a:buNone/>
            </a:pPr>
            <a:endParaRPr lang="en-US" dirty="0">
              <a:solidFill>
                <a:srgbClr val="000000"/>
              </a:solidFill>
              <a:latin typeface="Roboto" panose="02000000000000000000" pitchFamily="2" charset="0"/>
            </a:endParaRPr>
          </a:p>
          <a:p>
            <a:pPr algn="l">
              <a:buNone/>
            </a:pPr>
            <a:r>
              <a:rPr lang="en-US" dirty="0">
                <a:solidFill>
                  <a:srgbClr val="000000"/>
                </a:solidFill>
                <a:latin typeface="Roboto" panose="02000000000000000000" pitchFamily="2" charset="0"/>
              </a:rPr>
              <a:t>Earned Media: </a:t>
            </a:r>
            <a:r>
              <a:rPr lang="en-US" b="0" i="0" dirty="0">
                <a:solidFill>
                  <a:srgbClr val="000000"/>
                </a:solidFill>
                <a:effectLst/>
                <a:latin typeface="Roboto" panose="02000000000000000000" pitchFamily="2" charset="0"/>
              </a:rPr>
              <a:t> Newspaper, Radio, and TV </a:t>
            </a:r>
          </a:p>
        </p:txBody>
      </p:sp>
      <p:pic>
        <p:nvPicPr>
          <p:cNvPr id="10242" name="Picture 2">
            <a:extLst>
              <a:ext uri="{FF2B5EF4-FFF2-40B4-BE49-F238E27FC236}">
                <a16:creationId xmlns:a16="http://schemas.microsoft.com/office/drawing/2014/main" id="{1E4D6272-1752-D8D0-AFE1-8E7993B81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789" y="1703719"/>
            <a:ext cx="2818349" cy="37577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E64DFF-D326-7EDB-E1E6-B593C2405A21}"/>
              </a:ext>
            </a:extLst>
          </p:cNvPr>
          <p:cNvPicPr>
            <a:picLocks noChangeAspect="1"/>
          </p:cNvPicPr>
          <p:nvPr/>
        </p:nvPicPr>
        <p:blipFill>
          <a:blip r:embed="rId3"/>
          <a:stretch>
            <a:fillRect/>
          </a:stretch>
        </p:blipFill>
        <p:spPr>
          <a:xfrm>
            <a:off x="10673954" y="164523"/>
            <a:ext cx="1371627" cy="1380391"/>
          </a:xfrm>
          <a:prstGeom prst="rect">
            <a:avLst/>
          </a:prstGeom>
        </p:spPr>
      </p:pic>
      <p:pic>
        <p:nvPicPr>
          <p:cNvPr id="4" name="Picture 3">
            <a:extLst>
              <a:ext uri="{FF2B5EF4-FFF2-40B4-BE49-F238E27FC236}">
                <a16:creationId xmlns:a16="http://schemas.microsoft.com/office/drawing/2014/main" id="{F0F0E067-4A16-9B6E-68B5-8AFA345FD86A}"/>
              </a:ext>
            </a:extLst>
          </p:cNvPr>
          <p:cNvPicPr>
            <a:picLocks noChangeAspect="1"/>
          </p:cNvPicPr>
          <p:nvPr/>
        </p:nvPicPr>
        <p:blipFill>
          <a:blip r:embed="rId4"/>
          <a:stretch>
            <a:fillRect/>
          </a:stretch>
        </p:blipFill>
        <p:spPr>
          <a:xfrm>
            <a:off x="4867497" y="4027842"/>
            <a:ext cx="4639313" cy="2610807"/>
          </a:xfrm>
          <a:prstGeom prst="rect">
            <a:avLst/>
          </a:prstGeom>
        </p:spPr>
      </p:pic>
    </p:spTree>
    <p:extLst>
      <p:ext uri="{BB962C8B-B14F-4D97-AF65-F5344CB8AC3E}">
        <p14:creationId xmlns:p14="http://schemas.microsoft.com/office/powerpoint/2010/main" val="409064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53B4-3536-62CD-A19B-C68DE77A6895}"/>
              </a:ext>
            </a:extLst>
          </p:cNvPr>
          <p:cNvSpPr>
            <a:spLocks noGrp="1"/>
          </p:cNvSpPr>
          <p:nvPr>
            <p:ph type="title"/>
          </p:nvPr>
        </p:nvSpPr>
        <p:spPr>
          <a:xfrm>
            <a:off x="102264" y="204270"/>
            <a:ext cx="9638084" cy="929930"/>
          </a:xfrm>
          <a:solidFill>
            <a:srgbClr val="C2D363"/>
          </a:solidFill>
        </p:spPr>
        <p:txBody>
          <a:bodyPr/>
          <a:lstStyle/>
          <a:p>
            <a:r>
              <a:rPr lang="en-US" dirty="0">
                <a:cs typeface="Biome"/>
              </a:rPr>
              <a:t>Visit Mankato's Restaurant Week </a:t>
            </a:r>
            <a:endParaRPr lang="en-US" dirty="0"/>
          </a:p>
        </p:txBody>
      </p:sp>
      <p:sp>
        <p:nvSpPr>
          <p:cNvPr id="10" name="TextBox 9">
            <a:extLst>
              <a:ext uri="{FF2B5EF4-FFF2-40B4-BE49-F238E27FC236}">
                <a16:creationId xmlns:a16="http://schemas.microsoft.com/office/drawing/2014/main" id="{5BB29C29-2CAB-BB99-52F5-039E58535EF6}"/>
              </a:ext>
            </a:extLst>
          </p:cNvPr>
          <p:cNvSpPr txBox="1"/>
          <p:nvPr/>
        </p:nvSpPr>
        <p:spPr>
          <a:xfrm>
            <a:off x="468628" y="1413744"/>
            <a:ext cx="10247693" cy="2308324"/>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Designed in collaboration with Downtown Partnership of Mankato/North Mankato, t</a:t>
            </a:r>
            <a:r>
              <a:rPr lang="en-US" dirty="0">
                <a:latin typeface="Aptos" panose="020B0004020202020204" pitchFamily="34" charset="0"/>
                <a:ea typeface="Aptos" panose="020B0004020202020204" pitchFamily="34" charset="0"/>
                <a:cs typeface="Times New Roman" panose="02020603050405020304" pitchFamily="18" charset="0"/>
              </a:rPr>
              <a:t>he event took place from February 17-23, 2024.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latin typeface="Aptos" panose="020B0004020202020204" pitchFamily="34" charset="0"/>
                <a:ea typeface="Aptos" panose="020B0004020202020204" pitchFamily="34" charset="0"/>
                <a:cs typeface="Times New Roman" panose="02020603050405020304" pitchFamily="18" charset="0"/>
              </a:rPr>
              <a:t>18 participating restaurants serving up breakfast, lunch, and dinner specials.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Goal: Raise awareness of our diverse local restaurants, successfully position Mankato as an exciting dining destination for visitors, and drive </a:t>
            </a:r>
            <a:r>
              <a:rPr lang="en-US" dirty="0">
                <a:latin typeface="Aptos" panose="020B0004020202020204" pitchFamily="34" charset="0"/>
                <a:ea typeface="Aptos" panose="020B0004020202020204" pitchFamily="34" charset="0"/>
                <a:cs typeface="Times New Roman" panose="02020603050405020304" pitchFamily="18" charset="0"/>
              </a:rPr>
              <a:t>visitation and traffic to businesses during a </a:t>
            </a:r>
            <a:r>
              <a:rPr lang="en-US" sz="1800" dirty="0">
                <a:effectLst/>
                <a:latin typeface="Aptos" panose="020B0004020202020204" pitchFamily="34" charset="0"/>
                <a:ea typeface="Aptos" panose="020B0004020202020204" pitchFamily="34" charset="0"/>
                <a:cs typeface="Times New Roman" panose="02020603050405020304" pitchFamily="18" charset="0"/>
              </a:rPr>
              <a:t>traditionally slower time of year. </a:t>
            </a:r>
            <a:endParaRPr lang="en-US" dirty="0"/>
          </a:p>
        </p:txBody>
      </p:sp>
      <p:pic>
        <p:nvPicPr>
          <p:cNvPr id="11" name="Picture 10">
            <a:extLst>
              <a:ext uri="{FF2B5EF4-FFF2-40B4-BE49-F238E27FC236}">
                <a16:creationId xmlns:a16="http://schemas.microsoft.com/office/drawing/2014/main" id="{1DB0E21B-D228-98A5-CA62-73509D516FFC}"/>
              </a:ext>
            </a:extLst>
          </p:cNvPr>
          <p:cNvPicPr>
            <a:picLocks noChangeAspect="1"/>
          </p:cNvPicPr>
          <p:nvPr/>
        </p:nvPicPr>
        <p:blipFill>
          <a:blip r:embed="rId2">
            <a:extLst>
              <a:ext uri="{28A0092B-C50C-407E-A947-70E740481C1C}">
                <a14:useLocalDpi xmlns:a14="http://schemas.microsoft.com/office/drawing/2010/main" val="0"/>
              </a:ext>
            </a:extLst>
          </a:blip>
          <a:srcRect l="9318" t="22426" r="8708" b="19487"/>
          <a:stretch>
            <a:fillRect/>
          </a:stretch>
        </p:blipFill>
        <p:spPr>
          <a:xfrm>
            <a:off x="10164832" y="92765"/>
            <a:ext cx="1924904" cy="1152940"/>
          </a:xfrm>
          <a:prstGeom prst="rect">
            <a:avLst/>
          </a:prstGeom>
        </p:spPr>
      </p:pic>
      <p:pic>
        <p:nvPicPr>
          <p:cNvPr id="1026" name="Picture 2">
            <a:extLst>
              <a:ext uri="{FF2B5EF4-FFF2-40B4-BE49-F238E27FC236}">
                <a16:creationId xmlns:a16="http://schemas.microsoft.com/office/drawing/2014/main" id="{E6B0DB29-3891-5372-4127-FACFA2E4C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998" y="3633531"/>
            <a:ext cx="4235002" cy="309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5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B7252-EBEB-5592-5275-882708FFF861}"/>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29C1BBE7-41A6-FFDF-1BD4-59338332C987}"/>
              </a:ext>
            </a:extLst>
          </p:cNvPr>
          <p:cNvPicPr>
            <a:picLocks noChangeAspect="1"/>
          </p:cNvPicPr>
          <p:nvPr/>
        </p:nvPicPr>
        <p:blipFill>
          <a:blip r:embed="rId3"/>
          <a:stretch>
            <a:fillRect/>
          </a:stretch>
        </p:blipFill>
        <p:spPr>
          <a:xfrm rot="1243059">
            <a:off x="10509789" y="2645186"/>
            <a:ext cx="1115894" cy="2150021"/>
          </a:xfrm>
          <a:prstGeom prst="rect">
            <a:avLst/>
          </a:prstGeom>
          <a:ln w="38100">
            <a:solidFill>
              <a:schemeClr val="accent1"/>
            </a:solidFill>
          </a:ln>
        </p:spPr>
      </p:pic>
      <p:graphicFrame>
        <p:nvGraphicFramePr>
          <p:cNvPr id="23" name="Diagram 22">
            <a:extLst>
              <a:ext uri="{FF2B5EF4-FFF2-40B4-BE49-F238E27FC236}">
                <a16:creationId xmlns:a16="http://schemas.microsoft.com/office/drawing/2014/main" id="{AD24D5D9-AD52-594E-315C-3B18D4A81126}"/>
              </a:ext>
            </a:extLst>
          </p:cNvPr>
          <p:cNvGraphicFramePr/>
          <p:nvPr>
            <p:extLst>
              <p:ext uri="{D42A27DB-BD31-4B8C-83A1-F6EECF244321}">
                <p14:modId xmlns:p14="http://schemas.microsoft.com/office/powerpoint/2010/main" val="1885183820"/>
              </p:ext>
            </p:extLst>
          </p:nvPr>
        </p:nvGraphicFramePr>
        <p:xfrm>
          <a:off x="1805924" y="1685985"/>
          <a:ext cx="8121927" cy="453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2E3BFB1A-3E7D-AE59-02BC-738162C961D0}"/>
              </a:ext>
            </a:extLst>
          </p:cNvPr>
          <p:cNvSpPr>
            <a:spLocks noGrp="1"/>
          </p:cNvSpPr>
          <p:nvPr>
            <p:ph type="title"/>
          </p:nvPr>
        </p:nvSpPr>
        <p:spPr>
          <a:xfrm>
            <a:off x="202096" y="219352"/>
            <a:ext cx="9597384" cy="771998"/>
          </a:xfrm>
          <a:solidFill>
            <a:srgbClr val="C2D363"/>
          </a:solidFill>
        </p:spPr>
        <p:txBody>
          <a:bodyPr>
            <a:normAutofit/>
          </a:bodyPr>
          <a:lstStyle/>
          <a:p>
            <a:r>
              <a:rPr lang="en-US" dirty="0"/>
              <a:t>A Carefully Crafted Marketing Recipe</a:t>
            </a:r>
          </a:p>
        </p:txBody>
      </p:sp>
      <p:sp>
        <p:nvSpPr>
          <p:cNvPr id="24" name="Rectangle: Rounded Corners 23">
            <a:extLst>
              <a:ext uri="{FF2B5EF4-FFF2-40B4-BE49-F238E27FC236}">
                <a16:creationId xmlns:a16="http://schemas.microsoft.com/office/drawing/2014/main" id="{83843CCC-7B09-9531-314E-7801A1213FA2}"/>
              </a:ext>
            </a:extLst>
          </p:cNvPr>
          <p:cNvSpPr/>
          <p:nvPr/>
        </p:nvSpPr>
        <p:spPr>
          <a:xfrm rot="393063">
            <a:off x="9313467" y="2176066"/>
            <a:ext cx="1517781" cy="1780337"/>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7B10DFAF-3DBF-1FF8-1F0F-FFA0CAB3B699}"/>
              </a:ext>
            </a:extLst>
          </p:cNvPr>
          <p:cNvPicPr>
            <a:picLocks noChangeAspect="1"/>
          </p:cNvPicPr>
          <p:nvPr/>
        </p:nvPicPr>
        <p:blipFill>
          <a:blip r:embed="rId10"/>
          <a:stretch>
            <a:fillRect/>
          </a:stretch>
        </p:blipFill>
        <p:spPr>
          <a:xfrm>
            <a:off x="8083320" y="5610999"/>
            <a:ext cx="761176" cy="380589"/>
          </a:xfrm>
          <a:prstGeom prst="rect">
            <a:avLst/>
          </a:prstGeom>
        </p:spPr>
      </p:pic>
      <p:pic>
        <p:nvPicPr>
          <p:cNvPr id="26" name="Picture 25">
            <a:extLst>
              <a:ext uri="{FF2B5EF4-FFF2-40B4-BE49-F238E27FC236}">
                <a16:creationId xmlns:a16="http://schemas.microsoft.com/office/drawing/2014/main" id="{72F96437-DBD2-3F5E-9994-5972635C0DF2}"/>
              </a:ext>
            </a:extLst>
          </p:cNvPr>
          <p:cNvPicPr>
            <a:picLocks noChangeAspect="1"/>
          </p:cNvPicPr>
          <p:nvPr/>
        </p:nvPicPr>
        <p:blipFill>
          <a:blip r:embed="rId11"/>
          <a:srcRect l="26276" t="-4897" r="19998" b="81181"/>
          <a:stretch>
            <a:fillRect/>
          </a:stretch>
        </p:blipFill>
        <p:spPr>
          <a:xfrm>
            <a:off x="8143955" y="5993373"/>
            <a:ext cx="2346856" cy="436823"/>
          </a:xfrm>
          <a:prstGeom prst="rect">
            <a:avLst/>
          </a:prstGeom>
        </p:spPr>
      </p:pic>
      <p:pic>
        <p:nvPicPr>
          <p:cNvPr id="27" name="Picture 2" descr="site-logo">
            <a:extLst>
              <a:ext uri="{FF2B5EF4-FFF2-40B4-BE49-F238E27FC236}">
                <a16:creationId xmlns:a16="http://schemas.microsoft.com/office/drawing/2014/main" id="{9DF264D6-2187-5ABF-CD02-B3442862DD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83879" y="5610999"/>
            <a:ext cx="1329064" cy="276263"/>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Line arrow: Counter-clockwise curve outline">
            <a:extLst>
              <a:ext uri="{FF2B5EF4-FFF2-40B4-BE49-F238E27FC236}">
                <a16:creationId xmlns:a16="http://schemas.microsoft.com/office/drawing/2014/main" id="{64AD61AA-9BCE-B4FC-7982-4ABD9F990B3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6421626">
            <a:off x="8518883" y="3569844"/>
            <a:ext cx="651227" cy="806764"/>
          </a:xfrm>
          <a:prstGeom prst="rect">
            <a:avLst/>
          </a:prstGeom>
        </p:spPr>
      </p:pic>
      <p:pic>
        <p:nvPicPr>
          <p:cNvPr id="31" name="Picture 30">
            <a:extLst>
              <a:ext uri="{FF2B5EF4-FFF2-40B4-BE49-F238E27FC236}">
                <a16:creationId xmlns:a16="http://schemas.microsoft.com/office/drawing/2014/main" id="{CC9B6B42-6F2D-8C77-0FB6-AF43ED983AF4}"/>
              </a:ext>
            </a:extLst>
          </p:cNvPr>
          <p:cNvPicPr>
            <a:picLocks noChangeAspect="1"/>
          </p:cNvPicPr>
          <p:nvPr/>
        </p:nvPicPr>
        <p:blipFill>
          <a:blip r:embed="rId14">
            <a:extLst>
              <a:ext uri="{28A0092B-C50C-407E-A947-70E740481C1C}">
                <a14:useLocalDpi xmlns:a14="http://schemas.microsoft.com/office/drawing/2010/main" val="0"/>
              </a:ext>
            </a:extLst>
          </a:blip>
          <a:srcRect l="9318" t="22426" r="8708" b="19487"/>
          <a:stretch>
            <a:fillRect/>
          </a:stretch>
        </p:blipFill>
        <p:spPr>
          <a:xfrm>
            <a:off x="10164832" y="92765"/>
            <a:ext cx="1924904" cy="1152940"/>
          </a:xfrm>
          <a:prstGeom prst="rect">
            <a:avLst/>
          </a:prstGeom>
        </p:spPr>
      </p:pic>
      <p:pic>
        <p:nvPicPr>
          <p:cNvPr id="33" name="Picture 32">
            <a:extLst>
              <a:ext uri="{FF2B5EF4-FFF2-40B4-BE49-F238E27FC236}">
                <a16:creationId xmlns:a16="http://schemas.microsoft.com/office/drawing/2014/main" id="{F5638167-A5FC-971E-2FA3-3C474504D854}"/>
              </a:ext>
            </a:extLst>
          </p:cNvPr>
          <p:cNvPicPr>
            <a:picLocks noChangeAspect="1"/>
          </p:cNvPicPr>
          <p:nvPr/>
        </p:nvPicPr>
        <p:blipFill>
          <a:blip r:embed="rId15"/>
          <a:stretch>
            <a:fillRect/>
          </a:stretch>
        </p:blipFill>
        <p:spPr>
          <a:xfrm rot="20578842">
            <a:off x="913877" y="1426617"/>
            <a:ext cx="1481925" cy="2315197"/>
          </a:xfrm>
          <a:prstGeom prst="rect">
            <a:avLst/>
          </a:prstGeom>
        </p:spPr>
      </p:pic>
      <p:sp>
        <p:nvSpPr>
          <p:cNvPr id="36" name="Flowchart: Connector 35">
            <a:extLst>
              <a:ext uri="{FF2B5EF4-FFF2-40B4-BE49-F238E27FC236}">
                <a16:creationId xmlns:a16="http://schemas.microsoft.com/office/drawing/2014/main" id="{4D84D3D9-E8AB-72D5-6AE9-5BBDD0B4FDD4}"/>
              </a:ext>
            </a:extLst>
          </p:cNvPr>
          <p:cNvSpPr/>
          <p:nvPr/>
        </p:nvSpPr>
        <p:spPr>
          <a:xfrm>
            <a:off x="5000788" y="3126324"/>
            <a:ext cx="1868556" cy="179885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Multi-Channel Approach</a:t>
            </a:r>
          </a:p>
        </p:txBody>
      </p:sp>
      <p:pic>
        <p:nvPicPr>
          <p:cNvPr id="6148" name="Picture 4" descr="Logos - Radio Mankato">
            <a:extLst>
              <a:ext uri="{FF2B5EF4-FFF2-40B4-BE49-F238E27FC236}">
                <a16:creationId xmlns:a16="http://schemas.microsoft.com/office/drawing/2014/main" id="{08512851-AA23-0493-D23A-2275712576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87887" y="4774383"/>
            <a:ext cx="1044663" cy="8072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4180DE27-9708-1E62-1F61-BB470158D559}"/>
              </a:ext>
            </a:extLst>
          </p:cNvPr>
          <p:cNvPicPr>
            <a:picLocks noChangeAspect="1"/>
          </p:cNvPicPr>
          <p:nvPr/>
        </p:nvPicPr>
        <p:blipFill>
          <a:blip r:embed="rId17"/>
          <a:stretch>
            <a:fillRect/>
          </a:stretch>
        </p:blipFill>
        <p:spPr>
          <a:xfrm rot="21197585">
            <a:off x="944638" y="4315302"/>
            <a:ext cx="2123821" cy="2206876"/>
          </a:xfrm>
          <a:prstGeom prst="rect">
            <a:avLst/>
          </a:prstGeom>
          <a:ln w="38100">
            <a:solidFill>
              <a:schemeClr val="accent1"/>
            </a:solidFill>
          </a:ln>
        </p:spPr>
      </p:pic>
      <p:pic>
        <p:nvPicPr>
          <p:cNvPr id="44" name="Graphic 43" descr="Line arrow: Counter-clockwise curve outline">
            <a:extLst>
              <a:ext uri="{FF2B5EF4-FFF2-40B4-BE49-F238E27FC236}">
                <a16:creationId xmlns:a16="http://schemas.microsoft.com/office/drawing/2014/main" id="{BF943E30-2C2C-9CEA-B632-473C4E323A7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5237682" flipH="1">
            <a:off x="7770701" y="4913676"/>
            <a:ext cx="746508" cy="806764"/>
          </a:xfrm>
          <a:prstGeom prst="rect">
            <a:avLst/>
          </a:prstGeom>
        </p:spPr>
      </p:pic>
      <p:pic>
        <p:nvPicPr>
          <p:cNvPr id="45" name="Graphic 44" descr="Line arrow: Counter-clockwise curve outline">
            <a:extLst>
              <a:ext uri="{FF2B5EF4-FFF2-40B4-BE49-F238E27FC236}">
                <a16:creationId xmlns:a16="http://schemas.microsoft.com/office/drawing/2014/main" id="{7CA54507-D183-95FA-8FEA-3534725E21F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17510032">
            <a:off x="3178055" y="4873077"/>
            <a:ext cx="651227" cy="806764"/>
          </a:xfrm>
          <a:prstGeom prst="rect">
            <a:avLst/>
          </a:prstGeom>
        </p:spPr>
      </p:pic>
      <p:pic>
        <p:nvPicPr>
          <p:cNvPr id="46" name="Graphic 45" descr="Line arrow: Counter-clockwise curve outline">
            <a:extLst>
              <a:ext uri="{FF2B5EF4-FFF2-40B4-BE49-F238E27FC236}">
                <a16:creationId xmlns:a16="http://schemas.microsoft.com/office/drawing/2014/main" id="{066D38C6-C85A-5381-AC83-AEA814C8961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18397716" flipH="1">
            <a:off x="2646825" y="3034292"/>
            <a:ext cx="661601" cy="806764"/>
          </a:xfrm>
          <a:prstGeom prst="rect">
            <a:avLst/>
          </a:prstGeom>
        </p:spPr>
      </p:pic>
      <p:pic>
        <p:nvPicPr>
          <p:cNvPr id="47" name="Graphic 46" descr="Line arrow: Counter-clockwise curve outline">
            <a:extLst>
              <a:ext uri="{FF2B5EF4-FFF2-40B4-BE49-F238E27FC236}">
                <a16:creationId xmlns:a16="http://schemas.microsoft.com/office/drawing/2014/main" id="{940B8E6B-BCDC-EBF9-5CE5-50590EFDAA6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5237682">
            <a:off x="6702983" y="1775787"/>
            <a:ext cx="651227" cy="806764"/>
          </a:xfrm>
          <a:prstGeom prst="rect">
            <a:avLst/>
          </a:prstGeom>
        </p:spPr>
      </p:pic>
      <p:pic>
        <p:nvPicPr>
          <p:cNvPr id="2" name="Picture 1">
            <a:extLst>
              <a:ext uri="{FF2B5EF4-FFF2-40B4-BE49-F238E27FC236}">
                <a16:creationId xmlns:a16="http://schemas.microsoft.com/office/drawing/2014/main" id="{05B35833-0A30-E44F-91F6-260A5D11B440}"/>
              </a:ext>
            </a:extLst>
          </p:cNvPr>
          <p:cNvPicPr>
            <a:picLocks noChangeAspect="1"/>
          </p:cNvPicPr>
          <p:nvPr/>
        </p:nvPicPr>
        <p:blipFill>
          <a:blip r:embed="rId18"/>
          <a:srcRect l="14097" r="14480"/>
          <a:stretch>
            <a:fillRect/>
          </a:stretch>
        </p:blipFill>
        <p:spPr>
          <a:xfrm rot="793527">
            <a:off x="7474940" y="1145065"/>
            <a:ext cx="1326264" cy="1709305"/>
          </a:xfrm>
          <a:prstGeom prst="rect">
            <a:avLst/>
          </a:prstGeom>
        </p:spPr>
      </p:pic>
      <p:pic>
        <p:nvPicPr>
          <p:cNvPr id="38" name="Picture 37">
            <a:extLst>
              <a:ext uri="{FF2B5EF4-FFF2-40B4-BE49-F238E27FC236}">
                <a16:creationId xmlns:a16="http://schemas.microsoft.com/office/drawing/2014/main" id="{ACD66EEF-2A87-59FC-8CD9-B52211C640BA}"/>
              </a:ext>
            </a:extLst>
          </p:cNvPr>
          <p:cNvPicPr>
            <a:picLocks noChangeAspect="1"/>
          </p:cNvPicPr>
          <p:nvPr/>
        </p:nvPicPr>
        <p:blipFill>
          <a:blip r:embed="rId19"/>
          <a:stretch>
            <a:fillRect/>
          </a:stretch>
        </p:blipFill>
        <p:spPr>
          <a:xfrm>
            <a:off x="6726136" y="1430582"/>
            <a:ext cx="790890" cy="327265"/>
          </a:xfrm>
          <a:prstGeom prst="rect">
            <a:avLst/>
          </a:prstGeom>
          <a:ln w="38100">
            <a:solidFill>
              <a:schemeClr val="accent1"/>
            </a:solidFill>
          </a:ln>
        </p:spPr>
      </p:pic>
      <p:pic>
        <p:nvPicPr>
          <p:cNvPr id="4" name="Picture 3">
            <a:extLst>
              <a:ext uri="{FF2B5EF4-FFF2-40B4-BE49-F238E27FC236}">
                <a16:creationId xmlns:a16="http://schemas.microsoft.com/office/drawing/2014/main" id="{BF28FA5D-5880-4684-FD60-97D0B3EFD5BD}"/>
              </a:ext>
            </a:extLst>
          </p:cNvPr>
          <p:cNvPicPr>
            <a:picLocks noChangeAspect="1"/>
          </p:cNvPicPr>
          <p:nvPr/>
        </p:nvPicPr>
        <p:blipFill>
          <a:blip r:embed="rId20"/>
          <a:stretch>
            <a:fillRect/>
          </a:stretch>
        </p:blipFill>
        <p:spPr>
          <a:xfrm>
            <a:off x="2396745" y="1245705"/>
            <a:ext cx="1214731" cy="1737711"/>
          </a:xfrm>
          <a:prstGeom prst="rect">
            <a:avLst/>
          </a:prstGeom>
          <a:ln w="38100">
            <a:solidFill>
              <a:schemeClr val="accent1"/>
            </a:solidFill>
          </a:ln>
        </p:spPr>
      </p:pic>
    </p:spTree>
    <p:extLst>
      <p:ext uri="{BB962C8B-B14F-4D97-AF65-F5344CB8AC3E}">
        <p14:creationId xmlns:p14="http://schemas.microsoft.com/office/powerpoint/2010/main" val="136328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10719</TotalTime>
  <Words>735</Words>
  <Application>Microsoft Office PowerPoint</Application>
  <PresentationFormat>Widescreen</PresentationFormat>
  <Paragraphs>93</Paragraphs>
  <Slides>13</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Biome</vt:lpstr>
      <vt:lpstr>Roboto</vt:lpstr>
      <vt:lpstr>Office Theme</vt:lpstr>
      <vt:lpstr>Let’s Dish! Serving Up Award-Winning Tourism Marketing </vt:lpstr>
      <vt:lpstr>PowerPoint Presentation</vt:lpstr>
      <vt:lpstr>PowerPoint Presentation</vt:lpstr>
      <vt:lpstr>What’s on Today’s Menu</vt:lpstr>
      <vt:lpstr>PowerPoint Presentation</vt:lpstr>
      <vt:lpstr>A Carefully Crafted Marketing Recipe</vt:lpstr>
      <vt:lpstr>Chef’s Kiss – The Results</vt:lpstr>
      <vt:lpstr>Visit Mankato's Restaurant Week </vt:lpstr>
      <vt:lpstr>A Carefully Crafted Marketing Recipe</vt:lpstr>
      <vt:lpstr>Chef’s Kiss – The Results</vt:lpstr>
      <vt:lpstr>Our Secret Sauce – Why These Events Were Successful For Our Destinations</vt:lpstr>
      <vt:lpstr>The Kitchen is Closed</vt:lpstr>
      <vt:lpstr>Craving More?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Ashlee White</dc:creator>
  <cp:lastModifiedBy>Deb McMillan</cp:lastModifiedBy>
  <cp:revision>7</cp:revision>
  <dcterms:created xsi:type="dcterms:W3CDTF">2026-05-27T20:24:44Z</dcterms:created>
  <dcterms:modified xsi:type="dcterms:W3CDTF">2026-06-17T17:55:06Z</dcterms:modified>
</cp:coreProperties>
</file>